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3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4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5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6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7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8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9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0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1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2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3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4.xml" ContentType="application/vnd.openxmlformats-officedocument.themeOverr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25.xml" ContentType="application/vnd.openxmlformats-officedocument.themeOverr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26.xml" ContentType="application/vnd.openxmlformats-officedocument.themeOverr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theme/themeOverride27.xml" ContentType="application/vnd.openxmlformats-officedocument.themeOverr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theme/themeOverride28.xml" ContentType="application/vnd.openxmlformats-officedocument.themeOverrid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theme/themeOverride29.xml" ContentType="application/vnd.openxmlformats-officedocument.themeOverr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theme/themeOverride30.xml" ContentType="application/vnd.openxmlformats-officedocument.themeOverrid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435" r:id="rId3"/>
    <p:sldId id="452" r:id="rId4"/>
    <p:sldId id="453" r:id="rId5"/>
    <p:sldId id="449" r:id="rId6"/>
    <p:sldId id="440" r:id="rId7"/>
    <p:sldId id="454" r:id="rId8"/>
    <p:sldId id="441" r:id="rId9"/>
    <p:sldId id="442" r:id="rId10"/>
    <p:sldId id="455" r:id="rId11"/>
    <p:sldId id="443" r:id="rId12"/>
    <p:sldId id="444" r:id="rId13"/>
    <p:sldId id="445" r:id="rId14"/>
    <p:sldId id="451" r:id="rId15"/>
    <p:sldId id="45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1"/>
    <a:srgbClr val="94BDF7"/>
    <a:srgbClr val="B81302"/>
    <a:srgbClr val="008F00"/>
    <a:srgbClr val="8EFA00"/>
    <a:srgbClr val="D5FC79"/>
    <a:srgbClr val="9575FA"/>
    <a:srgbClr val="2A9BFA"/>
    <a:srgbClr val="49C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10"/>
    <p:restoredTop sz="94163" autoAdjust="0"/>
  </p:normalViewPr>
  <p:slideViewPr>
    <p:cSldViewPr snapToGrid="0" snapToObjects="1">
      <p:cViewPr varScale="1">
        <p:scale>
          <a:sx n="109" d="100"/>
          <a:sy n="109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Users\artshala\Library\Containers\com.apple.mail\Data\Library\Mail%20Downloads\549AFAB4-9875-47B9-A78A-EE27E3F4AE2F\Drejtimet%20Master%20ne%20Ekonomi_Biznes%20(Responses)%20_Analiza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PULSE%20Electronics\Desktop\Kadri%20Zeka\Drejtimet%20Master%20ne%20Ekonomi_Biznes%20(Responses)%20_Analiza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PULSE%20Electronics\Desktop\Kadri%20Zeka\Drejtimet%20Master%20ne%20Ekonomi_Biznes%20(Responses)%20_Analiza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C:\Users\PULSE%20Electronics\Desktop\Kadri%20Zeka\Drejtimet%20Master%20ne%20Ekonomi_Biznes%20(Responses)%20_Analiza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PULSE%20Electronics\Desktop\Kadri%20Zeka\Drejtimet%20Master%20ne%20Ekonomi_Biznes%20(Responses)%20_Analiza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PULSE%20Electronics\Desktop\Kadri%20Zeka\Drejtimet%20Master%20ne%20Ekonomi_Biznes%20(Responses)%20_Analiza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rtshala\Library\Containers\com.apple.mail\Data\Library\Mail%20Downloads\549AFAB4-9875-47B9-A78A-EE27E3F4AE2F\Drejtimet%20Master%20ne%20Ekonomi_Biznes%20(Responses)%20_Analiz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PULSE%20Electronics\Desktop\Kadri%20Zeka\Drejtimet%20Master%20ne%20Ekonomi_Biznes%20(Responses)%20_Analiza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PULSE%20Electronics\Desktop\Kadri%20Zeka\Drejtimet%20Master%20ne%20Ekonomi_Biznes%20(Responses)%20_Analiza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PULSE%20Electronics\Desktop\Kadri%20Zeka\Drejtimet%20Master%20ne%20Ekonomi_Biznes%20(Responses)%20_Analiza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C:\Users\PULSE%20Electronics\Desktop\Kadri%20Zeka\Drejtimet%20Master%20ne%20Ekonomi_Biznes%20(Responses)%20_Analiz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Users\artshala\Library\Containers\com.apple.mail\Data\Library\Mail%20Downloads\549AFAB4-9875-47B9-A78A-EE27E3F4AE2F\Drejtimet%20Master%20ne%20Ekonomi_Biznes%20(Responses)%20_Analiza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3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C:\Users\PULSE%20Electronics\Desktop\Kadri%20Zeka\Drejtimet%20Master%20ne%20Ekonomi_Biznes%20(Responses)%20_Analiza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file:///C:\Users\PULSE%20Electronics\Desktop\Kadri%20Zeka\Drejtimet%20Master%20ne%20Ekonomi_Biznes%20(Responses)%20_Analiza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file:///C:\Users\PULSE%20Electronics\Desktop\Kadri%20Zeka\Drejtimet%20Master%20ne%20Ekonomi_Biznes%20(Responses)%20_Analiza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file:///C:\Users\PULSE%20Electronics\Desktop\Kadri%20Zeka\Drejtimet%20Master%20ne%20Ekonomi_Biznes%20(Responses)%20_Analiza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file:///C:\Users\PULSE%20Electronics\Desktop\Kadri%20Zeka\Drejtimet%20Master%20ne%20Ekonomi_Biznes%20(Responses)%20_Analiza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rtshala\Library\Containers\com.apple.mail\Data\Library\Mail%20Downloads\549AFAB4-9875-47B9-A78A-EE27E3F4AE2F\Drejtimet%20Master%20ne%20Ekonomi_Biznes%20(Responses)%20_Analiza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rtshala\Library\Containers\com.apple.mail\Data\Library\Mail%20Downloads\549AFAB4-9875-47B9-A78A-EE27E3F4AE2F\Drejtimet%20Master%20ne%20Ekonomi_Biznes%20(Responses)%20_Analiza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rtshala\Desktop\Academia\Universiteti%20i%20Gjilanit\LMI\Bizneset_fin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rtshala\Library\Containers\com.apple.mail\Data\Library\Mail%20Downloads\549AFAB4-9875-47B9-A78A-EE27E3F4AE2F\Drejtimet%20Master%20ne%20Ekonomi_Biznes%20(Responses)%20_Analiza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rtshala\Library\Containers\com.apple.mail\Data\Library\Mail%20Downloads\549AFAB4-9875-47B9-A78A-EE27E3F4AE2F\Drejtimet%20Master%20ne%20Ekonomi_Biznes%20(Responses)%20_Analiza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rtshala\Library\Containers\com.apple.mail\Data\Library\Mail%20Downloads\549AFAB4-9875-47B9-A78A-EE27E3F4AE2F\Drejtimet%20Master%20ne%20Ekonomi_Biznes%20(Responses)%20_Analiza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rtshala\Library\Containers\com.apple.mail\Data\Library\Mail%20Downloads\549AFAB4-9875-47B9-A78A-EE27E3F4AE2F\Drejtimet%20Master%20ne%20Ekonomi_Biznes%20(Responses)%20_Analiza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rtshala\Library\Containers\com.apple.mail\Data\Library\Mail%20Downloads\549AFAB4-9875-47B9-A78A-EE27E3F4AE2F\Drejtimet%20Master%20ne%20Ekonomi_Biznes%20(Responses)%20_Analiza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rtshala\Library\Containers\com.apple.mail\Data\Library\Mail%20Downloads\549AFAB4-9875-47B9-A78A-EE27E3F4AE2F\Drejtimet%20Master%20ne%20Ekonomi_Biznes%20(Responses)%20_Analiza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rtshala\Library\Containers\com.apple.mail\Data\Library\Mail%20Downloads\549AFAB4-9875-47B9-A78A-EE27E3F4AE2F\Drejtimet%20Master%20ne%20Ekonomi_Biznes%20(Responses)%20_Analiza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rtshala\Library\Containers\com.apple.mail\Data\Library\Mail%20Downloads\549AFAB4-9875-47B9-A78A-EE27E3F4AE2F\Drejtimet%20Master%20ne%20Ekonomi_Biznes%20(Responses)%20_Analiza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oleObject" Target="file:///C:\Users\PULSE%20Electronics\Desktop\Kadri%20Zeka\Drejtimet%20Master%20ne%20Ekonomi_Biznes%20(Responses)%20_Analiza.xlsx" TargetMode="Externa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oleObject" Target="file:///C:\Users\PULSE%20Electronics\Desktop\Kadri%20Zeka\Drejtimet%20Master%20ne%20Ekonomi_Biznes%20(Responses)%20_Analiz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rtshala\Desktop\Academia\Universiteti%20i%20Gjilanit\LMI\Bizneset_fina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oleObject" Target="file:///C:\Users\PULSE%20Electronics\Desktop\Kadri%20Zeka\Drejtimet%20Master%20ne%20Ekonomi_Biznes%20(Responses)%20_Analiza.xlsx" TargetMode="Externa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oleObject" Target="file:///C:\Users\PULSE%20Electronics\Desktop\Kadri%20Zeka\Drejtimet%20Master%20ne%20Ekonomi_Biznes%20(Responses)%20_Analiza.xlsx" TargetMode="Externa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oleObject" Target="file:///C:\Users\PULSE%20Electronics\Desktop\Kadri%20Zeka\Drejtimet%20Master%20ne%20Ekonomi_Biznes%20(Responses)%20_Analiza.xlsx" TargetMode="Externa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oleObject" Target="file:///C:\Users\PULSE%20Electronics\Desktop\Kadri%20Zeka\Drejtimet%20Master%20ne%20Ekonomi_Biznes%20(Responses)%20_Analiza.xlsx" TargetMode="Externa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PULSE%20Electronics\Desktop\Kadri%20Zeka\Drejtimet%20Master%20ne%20Ekonomi_Biznes%20(Responses)%20_Analiz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PULSE%20Electronics\Desktop\Kadri%20Zeka\Drejtimet%20Master%20ne%20Ekonomi_Biznes%20(Responses)%20_Analiz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PULSE%20Electronics\Desktop\Kadri%20Zeka\Drejtimet%20Master%20ne%20Ekonomi_Biznes%20(Responses)%20_Analiza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PULSE%20Electronics\Desktop\Kadri%20Zeka\Drejtimet%20Master%20ne%20Ekonomi_Biznes%20(Responses)%20_Analiz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  <a:ea typeface="+mn-ea"/>
                <a:cs typeface="+mn-cs"/>
              </a:defRPr>
            </a:pPr>
            <a:r>
              <a:rPr lang="en-US"/>
              <a:t>Pozita brenda kompanisë</a:t>
            </a:r>
          </a:p>
        </c:rich>
      </c:tx>
      <c:layout>
        <c:manualLayout>
          <c:xMode val="edge"/>
          <c:yMode val="edge"/>
          <c:x val="0.31347453403767567"/>
          <c:y val="7.26447219069239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77"/>
              <a:ea typeface="+mn-ea"/>
              <a:cs typeface="+mn-cs"/>
            </a:defRPr>
          </a:pPr>
          <a:endParaRPr lang="sq-AL"/>
        </a:p>
      </c:txPr>
    </c:title>
    <c:autoTitleDeleted val="0"/>
    <c:plotArea>
      <c:layout>
        <c:manualLayout>
          <c:layoutTarget val="inner"/>
          <c:xMode val="edge"/>
          <c:yMode val="edge"/>
          <c:x val="2.7848101265822784E-2"/>
          <c:y val="8.8792622286406026E-2"/>
          <c:w val="0.94430379746835447"/>
          <c:h val="0.71219532385274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'Q3'!$C$5</c:f>
              <c:strCache>
                <c:ptCount val="1"/>
                <c:pt idx="0">
                  <c:v>Pozita juaj brenda kompanisë:</c:v>
                </c:pt>
              </c:strCache>
            </c:strRef>
          </c:tx>
          <c:spPr>
            <a:solidFill>
              <a:srgbClr val="94BDF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AF86696-27B8-EC44-9996-D41C2F48C61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46F346F-9594-8747-A472-B5D5B68CCBB8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E8BD-554D-B2B2-55D8A4B4431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E4ED2E6-ACD1-0648-AB3D-16949C31F72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2A1F85D-DC5A-DE44-9C0B-8174E42A4844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8BD-554D-B2B2-55D8A4B4431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B3D3433-540E-2D4E-B314-4B6C3D9F1E8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28565CF9-0C11-5F48-A7DB-D68005FCBE6B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E8BD-554D-B2B2-55D8A4B4431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9DB6C06-6050-8142-8720-96351A5158C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64AE12B-02F7-4440-8F73-0A0362F6EED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8BD-554D-B2B2-55D8A4B443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77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'Q3'!$B$6:$B$9</c:f>
              <c:strCache>
                <c:ptCount val="4"/>
                <c:pt idx="0">
                  <c:v>Drejtor Menaxhues</c:v>
                </c:pt>
                <c:pt idx="1">
                  <c:v>Menaxher / Drejtor i funksionit</c:v>
                </c:pt>
                <c:pt idx="2">
                  <c:v>Pronar ose Bashkëpronar</c:v>
                </c:pt>
                <c:pt idx="3">
                  <c:v>Tjetër</c:v>
                </c:pt>
              </c:strCache>
            </c:strRef>
          </c:cat>
          <c:val>
            <c:numRef>
              <c:f>'Q3'!$C$6:$C$9</c:f>
              <c:numCache>
                <c:formatCode>_ * #\ ##0_)_ ;_ * \(#\ ##0\)_ ;_ * "-"??_)_ ;_ @_ </c:formatCode>
                <c:ptCount val="4"/>
                <c:pt idx="0">
                  <c:v>9</c:v>
                </c:pt>
                <c:pt idx="1">
                  <c:v>19</c:v>
                </c:pt>
                <c:pt idx="2">
                  <c:v>34</c:v>
                </c:pt>
                <c:pt idx="3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'Q3'!$D$6:$D$9</c15:f>
                <c15:dlblRangeCache>
                  <c:ptCount val="4"/>
                  <c:pt idx="0">
                    <c:v>14%</c:v>
                  </c:pt>
                  <c:pt idx="1">
                    <c:v>30%</c:v>
                  </c:pt>
                  <c:pt idx="2">
                    <c:v>54%</c:v>
                  </c:pt>
                  <c:pt idx="3">
                    <c:v>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E8BD-554D-B2B2-55D8A4B443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"/>
        <c:axId val="1836337951"/>
        <c:axId val="1836359583"/>
      </c:barChart>
      <c:catAx>
        <c:axId val="18363379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  <a:ea typeface="+mn-ea"/>
                <a:cs typeface="+mn-cs"/>
              </a:defRPr>
            </a:pPr>
            <a:endParaRPr lang="sq-AL"/>
          </a:p>
        </c:txPr>
        <c:crossAx val="1836359583"/>
        <c:crosses val="autoZero"/>
        <c:auto val="1"/>
        <c:lblAlgn val="ctr"/>
        <c:lblOffset val="100"/>
        <c:noMultiLvlLbl val="0"/>
      </c:catAx>
      <c:valAx>
        <c:axId val="1836359583"/>
        <c:scaling>
          <c:orientation val="minMax"/>
          <c:max val="50"/>
        </c:scaling>
        <c:delete val="1"/>
        <c:axPos val="l"/>
        <c:numFmt formatCode="_ * #\ ##0_)_ ;_ * \(#\ ##0\)_ ;_ * &quot;-&quot;??_)_ ;_ @_ " sourceLinked="1"/>
        <c:majorTickMark val="out"/>
        <c:minorTickMark val="none"/>
        <c:tickLblPos val="nextTo"/>
        <c:crossAx val="183633795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FFFF">
          <a:lumMod val="65000"/>
        </a:srgbClr>
      </a:solidFill>
    </a:ln>
    <a:effectLst/>
  </c:spPr>
  <c:txPr>
    <a:bodyPr/>
    <a:lstStyle/>
    <a:p>
      <a:pPr>
        <a:defRPr>
          <a:latin typeface="Tw Cen MT" panose="020B0602020104020603" pitchFamily="34" charset="77"/>
        </a:defRPr>
      </a:pPr>
      <a:endParaRPr lang="sq-AL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>
                <a:latin typeface="Tw Cen MT" panose="020B0602020104020603" pitchFamily="34" charset="0"/>
              </a:rPr>
              <a:t>Kontabilist</a:t>
            </a:r>
            <a:endParaRPr lang="en-US" sz="1400" dirty="0">
              <a:latin typeface="Tw Cen MT" panose="020B06020201040206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title>
    <c:autoTitleDeleted val="0"/>
    <c:plotArea>
      <c:layout>
        <c:manualLayout>
          <c:layoutTarget val="inner"/>
          <c:xMode val="edge"/>
          <c:yMode val="edge"/>
          <c:x val="0.28313699470904607"/>
          <c:y val="0.3636727231438377"/>
          <c:w val="0.43045987210282477"/>
          <c:h val="0.34325072606348928"/>
        </c:manualLayout>
      </c:layout>
      <c:pieChart>
        <c:varyColors val="1"/>
        <c:ser>
          <c:idx val="0"/>
          <c:order val="0"/>
          <c:tx>
            <c:strRef>
              <c:f>'Q9'!$D$4</c:f>
              <c:strCache>
                <c:ptCount val="1"/>
                <c:pt idx="0">
                  <c:v>Count of Q9. A punësoni persona në këto funksione? [Kontabilist]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78-EA4B-B9BA-4DDDF6536038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78-EA4B-B9BA-4DDDF653603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00850C9-F45E-2642-B105-07EA554E5E42}" type="CELLRANGE">
                      <a:rPr lang="en-US"/>
                      <a:pPr/>
                      <a:t>[CELLRANGE]</a:t>
                    </a:fld>
                    <a:endParaRPr lang="sq-AL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0E78-EA4B-B9BA-4DDDF653603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94D230C-C67E-D84F-8D13-9141936F1EA4}" type="CELLRANGE">
                      <a:rPr lang="en-US"/>
                      <a:pPr/>
                      <a:t>[CELLRANGE]</a:t>
                    </a:fld>
                    <a:endParaRPr lang="sq-AL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0E78-EA4B-B9BA-4DDDF65360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'Q9'!$C$5:$C$6</c:f>
              <c:strCache>
                <c:ptCount val="2"/>
                <c:pt idx="0">
                  <c:v>Po</c:v>
                </c:pt>
                <c:pt idx="1">
                  <c:v>Jo</c:v>
                </c:pt>
              </c:strCache>
            </c:strRef>
          </c:cat>
          <c:val>
            <c:numRef>
              <c:f>'Q9'!$D$5:$D$6</c:f>
              <c:numCache>
                <c:formatCode>General</c:formatCode>
                <c:ptCount val="2"/>
                <c:pt idx="0">
                  <c:v>49</c:v>
                </c:pt>
                <c:pt idx="1">
                  <c:v>14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'Q9'!$E$5:$E$6</c15:f>
                <c15:dlblRangeCache>
                  <c:ptCount val="2"/>
                  <c:pt idx="0">
                    <c:v>78%</c:v>
                  </c:pt>
                  <c:pt idx="1">
                    <c:v>22%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0E78-EA4B-B9BA-4DDDF65360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FFFF">
          <a:lumMod val="75000"/>
        </a:srgbClr>
      </a:solidFill>
    </a:ln>
    <a:effectLst/>
  </c:spPr>
  <c:txPr>
    <a:bodyPr/>
    <a:lstStyle/>
    <a:p>
      <a:pPr>
        <a:defRPr/>
      </a:pPr>
      <a:endParaRPr lang="sq-AL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>
                <a:latin typeface="Tw Cen MT" panose="020B0602020104020603" pitchFamily="34" charset="0"/>
              </a:rPr>
              <a:t>Agjent</a:t>
            </a:r>
            <a:r>
              <a:rPr lang="en-US" sz="1400" dirty="0">
                <a:latin typeface="Tw Cen MT" panose="020B0602020104020603" pitchFamily="34" charset="0"/>
              </a:rPr>
              <a:t> tregtar / </a:t>
            </a:r>
            <a:r>
              <a:rPr lang="en-US" sz="1400" dirty="0" err="1">
                <a:latin typeface="Tw Cen MT" panose="020B0602020104020603" pitchFamily="34" charset="0"/>
              </a:rPr>
              <a:t>Shitës</a:t>
            </a:r>
            <a:endParaRPr lang="en-US" sz="1400" dirty="0">
              <a:latin typeface="Tw Cen MT" panose="020B06020201040206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title>
    <c:autoTitleDeleted val="0"/>
    <c:plotArea>
      <c:layout>
        <c:manualLayout>
          <c:layoutTarget val="inner"/>
          <c:xMode val="edge"/>
          <c:yMode val="edge"/>
          <c:x val="0.27134879297838738"/>
          <c:y val="0.39442056406109149"/>
          <c:w val="0.39021331204983833"/>
          <c:h val="0.29818352029549366"/>
        </c:manualLayout>
      </c:layout>
      <c:pieChart>
        <c:varyColors val="1"/>
        <c:ser>
          <c:idx val="0"/>
          <c:order val="0"/>
          <c:tx>
            <c:strRef>
              <c:f>'Q10'!$C$4</c:f>
              <c:strCache>
                <c:ptCount val="1"/>
                <c:pt idx="0">
                  <c:v>Count of Q10. A punësoni persona në këto funksione? [Agjent tregtar / Shitës]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FD-234E-9F0E-FF565AD69A8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FD-234E-9F0E-FF565AD69A8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307A585-E2D4-634E-B2DB-B52019D3FCDE}" type="CELLRANGE">
                      <a:rPr lang="en-US"/>
                      <a:pPr/>
                      <a:t>[CELLRANGE]</a:t>
                    </a:fld>
                    <a:endParaRPr lang="sq-AL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48FD-234E-9F0E-FF565AD69A8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F9650B6-3D5B-A247-A985-37C4C1CB2F8D}" type="CELLRANGE">
                      <a:rPr lang="en-US"/>
                      <a:pPr/>
                      <a:t>[CELLRANGE]</a:t>
                    </a:fld>
                    <a:endParaRPr lang="sq-AL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8FD-234E-9F0E-FF565AD69A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'Q10'!$B$5:$B$6</c:f>
              <c:strCache>
                <c:ptCount val="2"/>
                <c:pt idx="0">
                  <c:v>Po</c:v>
                </c:pt>
                <c:pt idx="1">
                  <c:v>Jo</c:v>
                </c:pt>
              </c:strCache>
            </c:strRef>
          </c:cat>
          <c:val>
            <c:numRef>
              <c:f>'Q10'!$C$5:$C$6</c:f>
              <c:numCache>
                <c:formatCode>General</c:formatCode>
                <c:ptCount val="2"/>
                <c:pt idx="0">
                  <c:v>34</c:v>
                </c:pt>
                <c:pt idx="1">
                  <c:v>29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'Q10'!$D$5:$D$6</c15:f>
                <c15:dlblRangeCache>
                  <c:ptCount val="2"/>
                  <c:pt idx="0">
                    <c:v>54%</c:v>
                  </c:pt>
                  <c:pt idx="1">
                    <c:v>46%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48FD-234E-9F0E-FF565AD69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FFFF">
          <a:lumMod val="75000"/>
        </a:srgbClr>
      </a:solidFill>
    </a:ln>
    <a:effectLst/>
  </c:spPr>
  <c:txPr>
    <a:bodyPr/>
    <a:lstStyle/>
    <a:p>
      <a:pPr>
        <a:defRPr/>
      </a:pPr>
      <a:endParaRPr lang="sq-AL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latin typeface="Tw Cen MT" panose="020B0602020104020603" pitchFamily="34" charset="0"/>
              </a:rPr>
              <a:t>Marketer (</a:t>
            </a:r>
            <a:r>
              <a:rPr lang="en-US" sz="1400" dirty="0" err="1">
                <a:latin typeface="Tw Cen MT" panose="020B0602020104020603" pitchFamily="34" charset="0"/>
              </a:rPr>
              <a:t>Komunikim</a:t>
            </a:r>
            <a:r>
              <a:rPr lang="en-US" sz="1400" dirty="0">
                <a:latin typeface="Tw Cen MT" panose="020B0602020104020603" pitchFamily="34" charset="0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title>
    <c:autoTitleDeleted val="0"/>
    <c:plotArea>
      <c:layout>
        <c:manualLayout>
          <c:layoutTarget val="inner"/>
          <c:xMode val="edge"/>
          <c:yMode val="edge"/>
          <c:x val="0.26993482456377205"/>
          <c:y val="0.47615926921650925"/>
          <c:w val="0.44776510462766855"/>
          <c:h val="0.3385263959874289"/>
        </c:manualLayout>
      </c:layout>
      <c:pieChart>
        <c:varyColors val="1"/>
        <c:ser>
          <c:idx val="0"/>
          <c:order val="0"/>
          <c:tx>
            <c:strRef>
              <c:f>'Q11'!$C$4</c:f>
              <c:strCache>
                <c:ptCount val="1"/>
                <c:pt idx="0">
                  <c:v>Count of Q11. A punësoni persona në këto funksione? [Marketer (Komunikim)]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E0-FA44-9738-94AA23794DB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BE0-FA44-9738-94AA23794DB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AA75981-C8FD-E148-8EAF-0C484D555339}" type="CELLRANGE">
                      <a:rPr lang="en-US"/>
                      <a:pPr/>
                      <a:t>[CELLRANGE]</a:t>
                    </a:fld>
                    <a:endParaRPr lang="sq-AL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BE0-FA44-9738-94AA23794DB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57E6D63-2EF9-0047-997E-E005F4911695}" type="CELLRANGE">
                      <a:rPr lang="en-US"/>
                      <a:pPr/>
                      <a:t>[CELLRANGE]</a:t>
                    </a:fld>
                    <a:endParaRPr lang="sq-AL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BE0-FA44-9738-94AA23794D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'Q11'!$B$5:$B$6</c:f>
              <c:strCache>
                <c:ptCount val="2"/>
                <c:pt idx="0">
                  <c:v>Po</c:v>
                </c:pt>
                <c:pt idx="1">
                  <c:v>Jo</c:v>
                </c:pt>
              </c:strCache>
            </c:strRef>
          </c:cat>
          <c:val>
            <c:numRef>
              <c:f>'Q11'!$C$5:$C$6</c:f>
              <c:numCache>
                <c:formatCode>General</c:formatCode>
                <c:ptCount val="2"/>
                <c:pt idx="0">
                  <c:v>28</c:v>
                </c:pt>
                <c:pt idx="1">
                  <c:v>35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'Q11'!$D$5:$D$6</c15:f>
                <c15:dlblRangeCache>
                  <c:ptCount val="2"/>
                  <c:pt idx="0">
                    <c:v>44%</c:v>
                  </c:pt>
                  <c:pt idx="1">
                    <c:v>56%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2BE0-FA44-9738-94AA23794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FFFF">
          <a:lumMod val="75000"/>
        </a:srgbClr>
      </a:solidFill>
    </a:ln>
    <a:effectLst/>
  </c:spPr>
  <c:txPr>
    <a:bodyPr/>
    <a:lstStyle/>
    <a:p>
      <a:pPr>
        <a:defRPr/>
      </a:pPr>
      <a:endParaRPr lang="sq-AL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>
                <a:latin typeface="Tw Cen MT" panose="020B0602020104020603" pitchFamily="34" charset="0"/>
              </a:rPr>
              <a:t>Zhvillues</a:t>
            </a:r>
            <a:r>
              <a:rPr lang="en-US" sz="1400" dirty="0">
                <a:latin typeface="Tw Cen MT" panose="020B0602020104020603" pitchFamily="34" charset="0"/>
              </a:rPr>
              <a:t> Tregu (Business Development)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title>
    <c:autoTitleDeleted val="0"/>
    <c:plotArea>
      <c:layout>
        <c:manualLayout>
          <c:layoutTarget val="inner"/>
          <c:xMode val="edge"/>
          <c:yMode val="edge"/>
          <c:x val="0.21967829738508979"/>
          <c:y val="0.49553743966780217"/>
          <c:w val="0.4163047987326941"/>
          <c:h val="0.32329661996839687"/>
        </c:manualLayout>
      </c:layout>
      <c:pieChart>
        <c:varyColors val="1"/>
        <c:ser>
          <c:idx val="0"/>
          <c:order val="0"/>
          <c:tx>
            <c:strRef>
              <c:f>'Q12'!$C$3</c:f>
              <c:strCache>
                <c:ptCount val="1"/>
                <c:pt idx="0">
                  <c:v>Count of Q12. A punësoni persona në këto funksione? [Zhvillues Tregu (Business Development)]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94-A344-9B60-7197F862BC2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94-A344-9B60-7197F862BC2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FE8BAA4-6379-574C-AF02-C87731E33CFC}" type="CELLRANGE">
                      <a:rPr lang="en-US"/>
                      <a:pPr/>
                      <a:t>[CELLRANGE]</a:t>
                    </a:fld>
                    <a:endParaRPr lang="sq-AL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794-A344-9B60-7197F862BC2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63A4F85-7C0C-2D4F-8FD3-F204B40A0750}" type="CELLRANGE">
                      <a:rPr lang="en-US"/>
                      <a:pPr/>
                      <a:t>[CELLRANGE]</a:t>
                    </a:fld>
                    <a:endParaRPr lang="sq-AL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794-A344-9B60-7197F862BC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'Q12'!$B$4:$B$5</c:f>
              <c:strCache>
                <c:ptCount val="2"/>
                <c:pt idx="0">
                  <c:v>Po</c:v>
                </c:pt>
                <c:pt idx="1">
                  <c:v>Jo</c:v>
                </c:pt>
              </c:strCache>
            </c:strRef>
          </c:cat>
          <c:val>
            <c:numRef>
              <c:f>'Q12'!$C$4:$C$5</c:f>
              <c:numCache>
                <c:formatCode>General</c:formatCode>
                <c:ptCount val="2"/>
                <c:pt idx="0">
                  <c:v>17</c:v>
                </c:pt>
                <c:pt idx="1">
                  <c:v>46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'Q12'!$D$4:$D$5</c15:f>
                <c15:dlblRangeCache>
                  <c:ptCount val="2"/>
                  <c:pt idx="0">
                    <c:v>27%</c:v>
                  </c:pt>
                  <c:pt idx="1">
                    <c:v>73%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E794-A344-9B60-7197F862B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FFFF">
          <a:lumMod val="75000"/>
        </a:srgbClr>
      </a:solidFill>
    </a:ln>
    <a:effectLst/>
  </c:spPr>
  <c:txPr>
    <a:bodyPr/>
    <a:lstStyle/>
    <a:p>
      <a:pPr>
        <a:defRPr/>
      </a:pPr>
      <a:endParaRPr lang="sq-AL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>
                <a:latin typeface="Tw Cen MT" panose="020B0602020104020603" pitchFamily="34" charset="0"/>
              </a:rPr>
              <a:t>Menaxher</a:t>
            </a:r>
            <a:r>
              <a:rPr lang="en-US" sz="1400" dirty="0">
                <a:latin typeface="Tw Cen MT" panose="020B0602020104020603" pitchFamily="34" charset="0"/>
              </a:rPr>
              <a:t> (në çfarëdo </a:t>
            </a:r>
            <a:r>
              <a:rPr lang="en-US" sz="1400" dirty="0" err="1">
                <a:latin typeface="Tw Cen MT" panose="020B0602020104020603" pitchFamily="34" charset="0"/>
              </a:rPr>
              <a:t>fushe</a:t>
            </a:r>
            <a:r>
              <a:rPr lang="en-US" sz="1400" dirty="0">
                <a:latin typeface="Tw Cen MT" panose="020B0602020104020603" pitchFamily="34" charset="0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title>
    <c:autoTitleDeleted val="0"/>
    <c:plotArea>
      <c:layout>
        <c:manualLayout>
          <c:layoutTarget val="inner"/>
          <c:xMode val="edge"/>
          <c:yMode val="edge"/>
          <c:x val="0.23781131892113427"/>
          <c:y val="0.47586048683487991"/>
          <c:w val="0.43841700309919318"/>
          <c:h val="0.35528297550246335"/>
        </c:manualLayout>
      </c:layout>
      <c:pieChart>
        <c:varyColors val="1"/>
        <c:ser>
          <c:idx val="0"/>
          <c:order val="0"/>
          <c:tx>
            <c:strRef>
              <c:f>'Q13'!$D$3</c:f>
              <c:strCache>
                <c:ptCount val="1"/>
                <c:pt idx="0">
                  <c:v>Count of Q13. A punësoni persona në këto funksione? [Menaxher (në çfarëdo fushe)]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39-7644-B1C0-00E5253D678D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39-7644-B1C0-00E5253D678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8961F03-2134-7643-9A01-FD1424A0E937}" type="CELLRANGE">
                      <a:rPr lang="en-US"/>
                      <a:pPr/>
                      <a:t>[CELLRANGE]</a:t>
                    </a:fld>
                    <a:endParaRPr lang="sq-AL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239-7644-B1C0-00E5253D678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A2D6D56-3E5E-2948-AB9C-FE60C3FA8D46}" type="CELLRANGE">
                      <a:rPr lang="en-US"/>
                      <a:pPr/>
                      <a:t>[CELLRANGE]</a:t>
                    </a:fld>
                    <a:endParaRPr lang="sq-AL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D239-7644-B1C0-00E5253D67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'Q13'!$C$4:$C$5</c:f>
              <c:strCache>
                <c:ptCount val="2"/>
                <c:pt idx="0">
                  <c:v>Po</c:v>
                </c:pt>
                <c:pt idx="1">
                  <c:v>Jo</c:v>
                </c:pt>
              </c:strCache>
            </c:strRef>
          </c:cat>
          <c:val>
            <c:numRef>
              <c:f>'Q13'!$D$4:$D$5</c:f>
              <c:numCache>
                <c:formatCode>General</c:formatCode>
                <c:ptCount val="2"/>
                <c:pt idx="0">
                  <c:v>46</c:v>
                </c:pt>
                <c:pt idx="1">
                  <c:v>17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'Q13'!$E$4:$E$5</c15:f>
                <c15:dlblRangeCache>
                  <c:ptCount val="2"/>
                  <c:pt idx="0">
                    <c:v>73%</c:v>
                  </c:pt>
                  <c:pt idx="1">
                    <c:v>27%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D239-7644-B1C0-00E5253D6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FFFF">
          <a:lumMod val="75000"/>
        </a:srgbClr>
      </a:solidFill>
    </a:ln>
    <a:effectLst/>
  </c:spPr>
  <c:txPr>
    <a:bodyPr/>
    <a:lstStyle/>
    <a:p>
      <a:pPr>
        <a:defRPr/>
      </a:pPr>
      <a:endParaRPr lang="sq-AL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Të</a:t>
            </a:r>
            <a:r>
              <a:rPr lang="en-GB" baseline="0"/>
              <a:t> punësuarit aktual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'Q8'!$B$5</c:f>
              <c:strCache>
                <c:ptCount val="1"/>
                <c:pt idx="0">
                  <c:v>Po</c:v>
                </c:pt>
              </c:strCache>
            </c:strRef>
          </c:tx>
          <c:spPr>
            <a:solidFill>
              <a:srgbClr val="92D05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DEE13CA-780F-7C43-B57B-D3E3656FE7A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A8136F2-1F5E-2641-B406-A699DA36C68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6507-C941-88D7-A49FA75BBF2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05D9000-E3BE-F34E-9E37-EDA2D40BDAD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DB346F3-0D4D-CF4B-9E65-2008F7340DA8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507-C941-88D7-A49FA75BBF2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8424808-8DCE-9342-A22E-3CD4E841AF7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268A25B0-C2E2-954E-AA66-051C3E402E0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6507-C941-88D7-A49FA75BBF2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3A5823-D8D2-494F-933E-56B5C4E4050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3466CB4-1183-5045-B8C9-10C72E0BC3D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507-C941-88D7-A49FA75BBF2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B2C650B-21F7-4240-88B7-8944A46E048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238E3AFD-064A-BB41-82F6-9C2C3A130C80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6507-C941-88D7-A49FA75BBF2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EDDB5BD-D600-B24A-8F56-F5CF6D2D6A2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F616344-960E-AA4F-8198-10B5EB89A88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6507-C941-88D7-A49FA75BBF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'Q8'!$C$4:$H$4</c:f>
              <c:strCache>
                <c:ptCount val="6"/>
                <c:pt idx="0">
                  <c:v>Financier</c:v>
                </c:pt>
                <c:pt idx="1">
                  <c:v>Kontabilist</c:v>
                </c:pt>
                <c:pt idx="2">
                  <c:v>Agjent Tregtar/Shitës</c:v>
                </c:pt>
                <c:pt idx="3">
                  <c:v>Marketer / Komunikim</c:v>
                </c:pt>
                <c:pt idx="4">
                  <c:v>Zhvillues tregu / Business Development</c:v>
                </c:pt>
                <c:pt idx="5">
                  <c:v>Menaxher (çfarëdo pozite)</c:v>
                </c:pt>
              </c:strCache>
            </c:strRef>
          </c:cat>
          <c:val>
            <c:numRef>
              <c:f>'Q8'!$C$5:$H$5</c:f>
              <c:numCache>
                <c:formatCode>General</c:formatCode>
                <c:ptCount val="6"/>
                <c:pt idx="0">
                  <c:v>44</c:v>
                </c:pt>
                <c:pt idx="1">
                  <c:v>49</c:v>
                </c:pt>
                <c:pt idx="2">
                  <c:v>34</c:v>
                </c:pt>
                <c:pt idx="3">
                  <c:v>28</c:v>
                </c:pt>
                <c:pt idx="4">
                  <c:v>17</c:v>
                </c:pt>
                <c:pt idx="5">
                  <c:v>46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'Q8'!$C$9:$H$9</c15:f>
                <c15:dlblRangeCache>
                  <c:ptCount val="6"/>
                  <c:pt idx="0">
                    <c:v>70%</c:v>
                  </c:pt>
                  <c:pt idx="1">
                    <c:v>78%</c:v>
                  </c:pt>
                  <c:pt idx="2">
                    <c:v>54%</c:v>
                  </c:pt>
                  <c:pt idx="3">
                    <c:v>44%</c:v>
                  </c:pt>
                  <c:pt idx="4">
                    <c:v>27%</c:v>
                  </c:pt>
                  <c:pt idx="5">
                    <c:v>73%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6507-C941-88D7-A49FA75BBF28}"/>
            </c:ext>
          </c:extLst>
        </c:ser>
        <c:ser>
          <c:idx val="1"/>
          <c:order val="1"/>
          <c:tx>
            <c:strRef>
              <c:f>'Q8'!$B$6</c:f>
              <c:strCache>
                <c:ptCount val="1"/>
                <c:pt idx="0">
                  <c:v>Jo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9BEB402-7A3D-A04F-8553-E67509183CD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5F7C3878-707A-0E41-9588-E06DA1BEDFF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6507-C941-88D7-A49FA75BBF2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4232C11-167B-B24B-83BA-644BEBEE504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474E8F8-2F49-774A-A2DB-A10F831BFE24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6507-C941-88D7-A49FA75BBF2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B1A97AA-81F5-7C40-8355-550DD6D2629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372CC3B-9C99-1649-8201-A0FAE249936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6507-C941-88D7-A49FA75BBF2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1411F4B-5428-3F4E-899E-A531CB665CD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560EA237-4AF5-3B4A-BB3D-19EEF805458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6507-C941-88D7-A49FA75BBF2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07CCD871-5309-FE49-85BB-1A3E5BB8519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69DEFC7-E154-DF4F-9C76-8883A6CF016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6507-C941-88D7-A49FA75BBF2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AB2041A-E2EE-CC48-B148-53D314B459A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2A9FC75-79C3-E344-836B-3F1729ED276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6507-C941-88D7-A49FA75BBF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'Q8'!$C$4:$H$4</c:f>
              <c:strCache>
                <c:ptCount val="6"/>
                <c:pt idx="0">
                  <c:v>Financier</c:v>
                </c:pt>
                <c:pt idx="1">
                  <c:v>Kontabilist</c:v>
                </c:pt>
                <c:pt idx="2">
                  <c:v>Agjent Tregtar/Shitës</c:v>
                </c:pt>
                <c:pt idx="3">
                  <c:v>Marketer / Komunikim</c:v>
                </c:pt>
                <c:pt idx="4">
                  <c:v>Zhvillues tregu / Business Development</c:v>
                </c:pt>
                <c:pt idx="5">
                  <c:v>Menaxher (çfarëdo pozite)</c:v>
                </c:pt>
              </c:strCache>
            </c:strRef>
          </c:cat>
          <c:val>
            <c:numRef>
              <c:f>'Q8'!$C$6:$H$6</c:f>
              <c:numCache>
                <c:formatCode>General</c:formatCode>
                <c:ptCount val="6"/>
                <c:pt idx="0">
                  <c:v>19</c:v>
                </c:pt>
                <c:pt idx="1">
                  <c:v>14</c:v>
                </c:pt>
                <c:pt idx="2">
                  <c:v>29</c:v>
                </c:pt>
                <c:pt idx="3">
                  <c:v>35</c:v>
                </c:pt>
                <c:pt idx="4">
                  <c:v>46</c:v>
                </c:pt>
                <c:pt idx="5">
                  <c:v>17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'Q8'!$C$10:$H$10</c15:f>
                <c15:dlblRangeCache>
                  <c:ptCount val="6"/>
                  <c:pt idx="0">
                    <c:v>30%</c:v>
                  </c:pt>
                  <c:pt idx="1">
                    <c:v>22%</c:v>
                  </c:pt>
                  <c:pt idx="2">
                    <c:v>46%</c:v>
                  </c:pt>
                  <c:pt idx="3">
                    <c:v>56%</c:v>
                  </c:pt>
                  <c:pt idx="4">
                    <c:v>73%</c:v>
                  </c:pt>
                  <c:pt idx="5">
                    <c:v>27%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D-6507-C941-88D7-A49FA75BBF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overlap val="100"/>
        <c:axId val="1500412815"/>
        <c:axId val="1513740127"/>
      </c:barChart>
      <c:catAx>
        <c:axId val="15004128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q-AL"/>
          </a:p>
        </c:txPr>
        <c:crossAx val="1513740127"/>
        <c:crosses val="autoZero"/>
        <c:auto val="1"/>
        <c:lblAlgn val="ctr"/>
        <c:lblOffset val="100"/>
        <c:noMultiLvlLbl val="0"/>
      </c:catAx>
      <c:valAx>
        <c:axId val="151374012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00412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>
                <a:latin typeface="Tw Cen MT" panose="020B0602020104020603" pitchFamily="34" charset="0"/>
              </a:rPr>
              <a:t>Agjent</a:t>
            </a:r>
            <a:r>
              <a:rPr lang="en-US" sz="1400" dirty="0">
                <a:latin typeface="Tw Cen MT" panose="020B0602020104020603" pitchFamily="34" charset="0"/>
              </a:rPr>
              <a:t> tregtar / </a:t>
            </a:r>
            <a:r>
              <a:rPr lang="en-US" sz="1400" dirty="0" err="1">
                <a:latin typeface="Tw Cen MT" panose="020B0602020104020603" pitchFamily="34" charset="0"/>
              </a:rPr>
              <a:t>Shitës</a:t>
            </a:r>
            <a:endParaRPr lang="en-US" sz="1400" dirty="0">
              <a:latin typeface="Tw Cen MT" panose="020B06020201040206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'Q17'!$C$4</c:f>
              <c:strCache>
                <c:ptCount val="1"/>
                <c:pt idx="0">
                  <c:v>Count of Q17. Si do ta konsideronit nivelin e njohurive e personave të punësuar për këto funksione? [Agjent tregtar / Shitës]</c:v>
                </c:pt>
              </c:strCache>
            </c:strRef>
          </c:tx>
          <c:spPr>
            <a:solidFill>
              <a:srgbClr val="105FC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22C0D94-43DB-0949-B5C4-25CF02358BF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8709F7B-7058-9C49-AFA3-F3814137EAE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E373-4C1E-8A8D-C1CAA4E45CF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B5D1C38-3FAC-4849-BBB5-F901BD51F4F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180839E-7EAB-6B41-B1BE-456D0A339CD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373-4C1E-8A8D-C1CAA4E45CF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CF5F152-3878-6F47-A57E-2F3DE9B6A93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4756EC3-692C-0945-A185-F366B12DCE58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E373-4C1E-8A8D-C1CAA4E45CF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BEF205B-0D08-C847-AF1B-C7FECCF7610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E22F852C-0D60-E348-B97E-C4FAE3133FB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373-4C1E-8A8D-C1CAA4E45CF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1D1BD2E-9640-D54E-962B-E4FE734201C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F242CE64-3F2C-1646-907B-F33ABD29A4ED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E373-4C1E-8A8D-C1CAA4E45C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'Q17'!$B$5:$B$9</c:f>
              <c:strCache>
                <c:ptCount val="5"/>
                <c:pt idx="0">
                  <c:v>Shumë të lartë</c:v>
                </c:pt>
                <c:pt idx="1">
                  <c:v>Të lartë</c:v>
                </c:pt>
                <c:pt idx="2">
                  <c:v>Mesatar</c:v>
                </c:pt>
                <c:pt idx="3">
                  <c:v>Të dobtë</c:v>
                </c:pt>
                <c:pt idx="4">
                  <c:v>Shume të dobtë</c:v>
                </c:pt>
              </c:strCache>
            </c:strRef>
          </c:cat>
          <c:val>
            <c:numRef>
              <c:f>'Q17'!$C$5:$C$9</c:f>
              <c:numCache>
                <c:formatCode>General</c:formatCode>
                <c:ptCount val="5"/>
                <c:pt idx="0">
                  <c:v>5</c:v>
                </c:pt>
                <c:pt idx="1">
                  <c:v>21</c:v>
                </c:pt>
                <c:pt idx="2">
                  <c:v>29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'Q17'!$D$5:$D$9</c15:f>
                <c15:dlblRangeCache>
                  <c:ptCount val="5"/>
                  <c:pt idx="0">
                    <c:v>8%</c:v>
                  </c:pt>
                  <c:pt idx="1">
                    <c:v>33%</c:v>
                  </c:pt>
                  <c:pt idx="2">
                    <c:v>46%</c:v>
                  </c:pt>
                  <c:pt idx="3">
                    <c:v>8%</c:v>
                  </c:pt>
                  <c:pt idx="4">
                    <c:v>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E373-4C1E-8A8D-C1CAA4E45CF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"/>
        <c:axId val="1836337951"/>
        <c:axId val="1836359583"/>
      </c:barChart>
      <c:catAx>
        <c:axId val="18363379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sq-AL"/>
          </a:p>
        </c:txPr>
        <c:crossAx val="1836359583"/>
        <c:crosses val="autoZero"/>
        <c:auto val="1"/>
        <c:lblAlgn val="ctr"/>
        <c:lblOffset val="100"/>
        <c:noMultiLvlLbl val="0"/>
      </c:catAx>
      <c:valAx>
        <c:axId val="1836359583"/>
        <c:scaling>
          <c:orientation val="minMax"/>
          <c:max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183633795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FFFF">
          <a:lumMod val="75000"/>
        </a:srgbClr>
      </a:solidFill>
    </a:ln>
    <a:effectLst/>
  </c:spPr>
  <c:txPr>
    <a:bodyPr/>
    <a:lstStyle/>
    <a:p>
      <a:pPr>
        <a:defRPr/>
      </a:pPr>
      <a:endParaRPr lang="sq-AL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latin typeface="Tw Cen MT" panose="020B0602020104020603" pitchFamily="34" charset="0"/>
              </a:rPr>
              <a:t>Marketer (</a:t>
            </a:r>
            <a:r>
              <a:rPr lang="en-US" sz="1400" dirty="0" err="1">
                <a:latin typeface="Tw Cen MT" panose="020B0602020104020603" pitchFamily="34" charset="0"/>
              </a:rPr>
              <a:t>Komunikim</a:t>
            </a:r>
            <a:r>
              <a:rPr lang="en-US" sz="1400" dirty="0">
                <a:latin typeface="Tw Cen MT" panose="020B0602020104020603" pitchFamily="34" charset="0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'Q18'!$C$4</c:f>
              <c:strCache>
                <c:ptCount val="1"/>
                <c:pt idx="0">
                  <c:v>Count of Q18. Si do ta konsideronit nivelin e njohurive e personave të punësuar për këto funksione? [Marketer (Komunikim)]</c:v>
                </c:pt>
              </c:strCache>
            </c:strRef>
          </c:tx>
          <c:spPr>
            <a:solidFill>
              <a:srgbClr val="105FC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04A8D54-4DF8-0941-A95B-955BA82BA10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F90D0C4-E1BD-B545-9F54-DFBFE43F98BB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C298-4F3F-9DCD-57E10ACE204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BEF452D-DAF1-9545-B1A9-FE02165BD3E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011C6CA-F36A-1A4C-806C-BFFE53F57A7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298-4F3F-9DCD-57E10ACE204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95A9DE2-92F1-DA4C-BE9A-C43952AEE16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8D420AE6-3AFB-E24F-8FC2-3ABA02EA0FC0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C298-4F3F-9DCD-57E10ACE204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3D80B70-40AE-6345-AD31-9C8E1766024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2A9A1741-9A93-F741-80F5-02B5569A09A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C298-4F3F-9DCD-57E10ACE204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E24A0C9-1DF0-894F-A491-A4B0DCBB71B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2783B064-07C4-FF42-94C5-4DE58FB7CE6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C298-4F3F-9DCD-57E10ACE20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'Q18'!$B$5:$B$9</c:f>
              <c:strCache>
                <c:ptCount val="5"/>
                <c:pt idx="0">
                  <c:v>Shumë të lartë</c:v>
                </c:pt>
                <c:pt idx="1">
                  <c:v>Të lartë</c:v>
                </c:pt>
                <c:pt idx="2">
                  <c:v>Mesatar</c:v>
                </c:pt>
                <c:pt idx="3">
                  <c:v>Të dobtë</c:v>
                </c:pt>
                <c:pt idx="4">
                  <c:v>Shume të dobtë</c:v>
                </c:pt>
              </c:strCache>
            </c:strRef>
          </c:cat>
          <c:val>
            <c:numRef>
              <c:f>'Q18'!$C$5:$C$9</c:f>
              <c:numCache>
                <c:formatCode>General</c:formatCode>
                <c:ptCount val="5"/>
                <c:pt idx="0">
                  <c:v>6</c:v>
                </c:pt>
                <c:pt idx="1">
                  <c:v>23</c:v>
                </c:pt>
                <c:pt idx="2">
                  <c:v>28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'Q18'!$D$5:$D$9</c15:f>
                <c15:dlblRangeCache>
                  <c:ptCount val="5"/>
                  <c:pt idx="0">
                    <c:v>10%</c:v>
                  </c:pt>
                  <c:pt idx="1">
                    <c:v>37%</c:v>
                  </c:pt>
                  <c:pt idx="2">
                    <c:v>44%</c:v>
                  </c:pt>
                  <c:pt idx="3">
                    <c:v>6%</c:v>
                  </c:pt>
                  <c:pt idx="4">
                    <c:v>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C298-4F3F-9DCD-57E10ACE20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"/>
        <c:axId val="1836337951"/>
        <c:axId val="1836359583"/>
      </c:barChart>
      <c:catAx>
        <c:axId val="18363379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sq-AL"/>
          </a:p>
        </c:txPr>
        <c:crossAx val="1836359583"/>
        <c:crosses val="autoZero"/>
        <c:auto val="1"/>
        <c:lblAlgn val="ctr"/>
        <c:lblOffset val="100"/>
        <c:noMultiLvlLbl val="0"/>
      </c:catAx>
      <c:valAx>
        <c:axId val="1836359583"/>
        <c:scaling>
          <c:orientation val="minMax"/>
          <c:max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183633795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FFFF">
          <a:lumMod val="75000"/>
        </a:srgbClr>
      </a:solidFill>
    </a:ln>
    <a:effectLst/>
  </c:spPr>
  <c:txPr>
    <a:bodyPr/>
    <a:lstStyle/>
    <a:p>
      <a:pPr>
        <a:defRPr/>
      </a:pPr>
      <a:endParaRPr lang="sq-AL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>
                <a:latin typeface="Tw Cen MT" panose="020B0602020104020603" pitchFamily="34" charset="0"/>
              </a:rPr>
              <a:t>Zhvillues</a:t>
            </a:r>
            <a:r>
              <a:rPr lang="en-US" sz="1400" dirty="0">
                <a:latin typeface="Tw Cen MT" panose="020B0602020104020603" pitchFamily="34" charset="0"/>
              </a:rPr>
              <a:t> tregu (Business Development)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'Q19'!$C$4</c:f>
              <c:strCache>
                <c:ptCount val="1"/>
                <c:pt idx="0">
                  <c:v>Count of Q19. Si do ta konsideronit nivelin e njohurive e personave të punësuar për këto funksione? [Zhvillues tregu (Business Development)]</c:v>
                </c:pt>
              </c:strCache>
            </c:strRef>
          </c:tx>
          <c:spPr>
            <a:solidFill>
              <a:srgbClr val="105FC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4CFB290-AD0D-6941-942D-9894A7D0DB1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505142D-8326-334B-8002-136752637CCE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031E-42AE-8934-9F4FC52707D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FB5DCA0-8FC8-A74C-872C-980A9AE82CC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3F100EF-E4D0-454B-9BD8-520B7482644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031E-42AE-8934-9F4FC52707D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2A20652-A31C-9547-A860-A681BA56830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8444884-CF19-D947-8959-C2CCBF4DC98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031E-42AE-8934-9F4FC52707D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6947EF8-AA19-2541-ACA2-071F94885F1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6E76C9EA-7612-4647-90E0-BD5C0903C7A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031E-42AE-8934-9F4FC52707D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E9AFDA4-0907-8E49-A616-536EB903D3A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7E45737-4E5D-5248-B133-7BE9C10418A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031E-42AE-8934-9F4FC52707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'Q19'!$B$5:$B$9</c:f>
              <c:strCache>
                <c:ptCount val="5"/>
                <c:pt idx="0">
                  <c:v>Shumë të lartë</c:v>
                </c:pt>
                <c:pt idx="1">
                  <c:v>Të lartë</c:v>
                </c:pt>
                <c:pt idx="2">
                  <c:v>Mesatar</c:v>
                </c:pt>
                <c:pt idx="3">
                  <c:v>Të dobtë</c:v>
                </c:pt>
                <c:pt idx="4">
                  <c:v>Shumë të dobtë</c:v>
                </c:pt>
              </c:strCache>
            </c:strRef>
          </c:cat>
          <c:val>
            <c:numRef>
              <c:f>'Q19'!$C$5:$C$9</c:f>
              <c:numCache>
                <c:formatCode>General</c:formatCode>
                <c:ptCount val="5"/>
                <c:pt idx="0">
                  <c:v>3</c:v>
                </c:pt>
                <c:pt idx="1">
                  <c:v>16</c:v>
                </c:pt>
                <c:pt idx="2">
                  <c:v>31</c:v>
                </c:pt>
                <c:pt idx="3">
                  <c:v>9</c:v>
                </c:pt>
                <c:pt idx="4">
                  <c:v>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'Q19'!$D$5:$D$9</c15:f>
                <c15:dlblRangeCache>
                  <c:ptCount val="5"/>
                  <c:pt idx="0">
                    <c:v>5%</c:v>
                  </c:pt>
                  <c:pt idx="1">
                    <c:v>25%</c:v>
                  </c:pt>
                  <c:pt idx="2">
                    <c:v>49%</c:v>
                  </c:pt>
                  <c:pt idx="3">
                    <c:v>14%</c:v>
                  </c:pt>
                  <c:pt idx="4">
                    <c:v>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031E-42AE-8934-9F4FC52707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"/>
        <c:axId val="1836337951"/>
        <c:axId val="1836359583"/>
      </c:barChart>
      <c:catAx>
        <c:axId val="18363379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sq-AL"/>
          </a:p>
        </c:txPr>
        <c:crossAx val="1836359583"/>
        <c:crosses val="autoZero"/>
        <c:auto val="1"/>
        <c:lblAlgn val="ctr"/>
        <c:lblOffset val="100"/>
        <c:noMultiLvlLbl val="0"/>
      </c:catAx>
      <c:valAx>
        <c:axId val="1836359583"/>
        <c:scaling>
          <c:orientation val="minMax"/>
          <c:max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183633795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FFFF">
          <a:lumMod val="75000"/>
        </a:srgbClr>
      </a:solidFill>
    </a:ln>
    <a:effectLst/>
  </c:spPr>
  <c:txPr>
    <a:bodyPr/>
    <a:lstStyle/>
    <a:p>
      <a:pPr>
        <a:defRPr/>
      </a:pPr>
      <a:endParaRPr lang="sq-AL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>
                <a:latin typeface="Tw Cen MT" panose="020B0602020104020603" pitchFamily="34" charset="0"/>
              </a:rPr>
              <a:t>Menaxher</a:t>
            </a:r>
            <a:r>
              <a:rPr lang="en-US" sz="1400" dirty="0">
                <a:latin typeface="Tw Cen MT" panose="020B0602020104020603" pitchFamily="34" charset="0"/>
              </a:rPr>
              <a:t> (në çfarëdo </a:t>
            </a:r>
            <a:r>
              <a:rPr lang="en-US" sz="1400" dirty="0" err="1">
                <a:latin typeface="Tw Cen MT" panose="020B0602020104020603" pitchFamily="34" charset="0"/>
              </a:rPr>
              <a:t>fushe</a:t>
            </a:r>
            <a:r>
              <a:rPr lang="en-US" sz="1400" dirty="0">
                <a:latin typeface="Tw Cen MT" panose="020B0602020104020603" pitchFamily="34" charset="0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'Q20'!$D$4</c:f>
              <c:strCache>
                <c:ptCount val="1"/>
                <c:pt idx="0">
                  <c:v>Count of Q20. Si do ta konsideronit nivelin e njohurive e personave të punësuar për këto funksione? [Menaxher (në çfarëdo fushe)]</c:v>
                </c:pt>
              </c:strCache>
            </c:strRef>
          </c:tx>
          <c:spPr>
            <a:solidFill>
              <a:srgbClr val="105FC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97B91C2-1167-FF4D-AB2F-E8EE9C58BA2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6BC2DD9C-5436-884F-ACF2-9BCEFD7F3520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BEF5-44AC-8D72-571A8A94743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4AB18EF-1A1E-364D-8001-FA95320CA6B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C0B4361C-F2A9-5A4F-A16D-3BE43B09E51F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BEF5-44AC-8D72-571A8A94743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19D458C-2D90-1C4E-BDCD-EDF5526E627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F7FAAB3-9EC4-4549-9265-4E78BAB99CD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BEF5-44AC-8D72-571A8A94743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896A70E-C5BA-6A4E-8E5C-4DCDC88C8B3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C41D2C04-250E-044E-9C9D-D0B9BCB3347F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BEF5-44AC-8D72-571A8A94743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99115C0-0C69-0C4D-B4D9-71B764EB13B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B8C39C43-710A-8540-9E46-70914E787FD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BEF5-44AC-8D72-571A8A9474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'Q20'!$C$5:$C$9</c:f>
              <c:strCache>
                <c:ptCount val="5"/>
                <c:pt idx="0">
                  <c:v>Shumë të lartë</c:v>
                </c:pt>
                <c:pt idx="1">
                  <c:v>Të lartë</c:v>
                </c:pt>
                <c:pt idx="2">
                  <c:v>Mesatar</c:v>
                </c:pt>
                <c:pt idx="3">
                  <c:v>Të dobtë</c:v>
                </c:pt>
                <c:pt idx="4">
                  <c:v>Shumë të dobtë</c:v>
                </c:pt>
              </c:strCache>
            </c:strRef>
          </c:cat>
          <c:val>
            <c:numRef>
              <c:f>'Q20'!$D$5:$D$9</c:f>
              <c:numCache>
                <c:formatCode>General</c:formatCode>
                <c:ptCount val="5"/>
                <c:pt idx="0">
                  <c:v>16</c:v>
                </c:pt>
                <c:pt idx="1">
                  <c:v>31</c:v>
                </c:pt>
                <c:pt idx="2">
                  <c:v>14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'Q20'!$E$5:$E$9</c15:f>
                <c15:dlblRangeCache>
                  <c:ptCount val="5"/>
                  <c:pt idx="0">
                    <c:v>25%</c:v>
                  </c:pt>
                  <c:pt idx="1">
                    <c:v>49%</c:v>
                  </c:pt>
                  <c:pt idx="2">
                    <c:v>22%</c:v>
                  </c:pt>
                  <c:pt idx="3">
                    <c:v>2%</c:v>
                  </c:pt>
                  <c:pt idx="4">
                    <c:v>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BEF5-44AC-8D72-571A8A9474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"/>
        <c:axId val="1836337951"/>
        <c:axId val="1836359583"/>
      </c:barChart>
      <c:catAx>
        <c:axId val="18363379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sq-AL"/>
          </a:p>
        </c:txPr>
        <c:crossAx val="1836359583"/>
        <c:crosses val="autoZero"/>
        <c:auto val="1"/>
        <c:lblAlgn val="ctr"/>
        <c:lblOffset val="100"/>
        <c:noMultiLvlLbl val="0"/>
      </c:catAx>
      <c:valAx>
        <c:axId val="1836359583"/>
        <c:scaling>
          <c:orientation val="minMax"/>
          <c:max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183633795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FFFF">
          <a:lumMod val="75000"/>
        </a:srgbClr>
      </a:solidFill>
    </a:ln>
    <a:effectLst/>
  </c:spPr>
  <c:txPr>
    <a:bodyPr/>
    <a:lstStyle/>
    <a:p>
      <a:pPr>
        <a:defRPr/>
      </a:pPr>
      <a:endParaRPr lang="sq-A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  <a:ea typeface="+mn-ea"/>
                <a:cs typeface="+mn-cs"/>
              </a:defRPr>
            </a:pPr>
            <a:r>
              <a:rPr lang="en-US"/>
              <a:t> Numri i të punësuarve aktual brenda kompanisë:</a:t>
            </a:r>
          </a:p>
        </c:rich>
      </c:tx>
      <c:layout>
        <c:manualLayout>
          <c:xMode val="edge"/>
          <c:yMode val="edge"/>
          <c:x val="0.15229518766729841"/>
          <c:y val="4.99432463110102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77"/>
              <a:ea typeface="+mn-ea"/>
              <a:cs typeface="+mn-cs"/>
            </a:defRPr>
          </a:pPr>
          <a:endParaRPr lang="sq-AL"/>
        </a:p>
      </c:txPr>
    </c:title>
    <c:autoTitleDeleted val="0"/>
    <c:plotArea>
      <c:layout>
        <c:manualLayout>
          <c:layoutTarget val="inner"/>
          <c:xMode val="edge"/>
          <c:yMode val="edge"/>
          <c:x val="0.12035481917117681"/>
          <c:y val="0.25964444102033674"/>
          <c:w val="0.81150602762743995"/>
          <c:h val="0.657065732759503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'Q4'!$C$3</c:f>
              <c:strCache>
                <c:ptCount val="1"/>
                <c:pt idx="0">
                  <c:v> Numri i të punësuarve aktual brenda kompanisë:</c:v>
                </c:pt>
              </c:strCache>
            </c:strRef>
          </c:tx>
          <c:spPr>
            <a:solidFill>
              <a:srgbClr val="94BDF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5C1D1E9-A2F3-6347-AE9A-5FBA155BDCF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220D666F-4EA7-844C-AF4C-A661542F40C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A940-CE46-A519-2D920107756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7964C0D-AA63-AF43-8911-E603344C961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6A347CFC-0573-D649-A9CB-9B780245ACCE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A940-CE46-A519-2D920107756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36C112B-D9E8-FF43-B08B-99F6F73736E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BAFAE1F-D9B5-3742-BF63-7910B89A0CEE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A940-CE46-A519-2D920107756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64107B2-A9C8-E746-9A86-285F2922A29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A481A6B-BA05-0444-86C6-4110211549CF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A940-CE46-A519-2D920107756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FDD35DE-B858-FA4F-A29E-89B7EA3AC68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5EC4934C-0AEB-1C4A-BE65-B68CFB9B991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A940-CE46-A519-2D92010775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77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'Q4'!$B$4:$B$8</c:f>
              <c:strCache>
                <c:ptCount val="5"/>
                <c:pt idx="0">
                  <c:v>1-5</c:v>
                </c:pt>
                <c:pt idx="1">
                  <c:v>6-10</c:v>
                </c:pt>
                <c:pt idx="2">
                  <c:v>11-20</c:v>
                </c:pt>
                <c:pt idx="3">
                  <c:v>21-50</c:v>
                </c:pt>
                <c:pt idx="4">
                  <c:v>50+</c:v>
                </c:pt>
              </c:strCache>
            </c:strRef>
          </c:cat>
          <c:val>
            <c:numRef>
              <c:f>'Q4'!$C$4:$C$8</c:f>
              <c:numCache>
                <c:formatCode>General</c:formatCode>
                <c:ptCount val="5"/>
                <c:pt idx="0">
                  <c:v>18</c:v>
                </c:pt>
                <c:pt idx="1">
                  <c:v>9</c:v>
                </c:pt>
                <c:pt idx="2">
                  <c:v>15</c:v>
                </c:pt>
                <c:pt idx="3">
                  <c:v>11</c:v>
                </c:pt>
                <c:pt idx="4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'Q4'!$D$4:$D$8</c15:f>
                <c15:dlblRangeCache>
                  <c:ptCount val="5"/>
                  <c:pt idx="0">
                    <c:v>29%</c:v>
                  </c:pt>
                  <c:pt idx="1">
                    <c:v>14%</c:v>
                  </c:pt>
                  <c:pt idx="2">
                    <c:v>24%</c:v>
                  </c:pt>
                  <c:pt idx="3">
                    <c:v>17%</c:v>
                  </c:pt>
                  <c:pt idx="4">
                    <c:v>16%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A940-CE46-A519-2D92010775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"/>
        <c:axId val="1836337951"/>
        <c:axId val="1836359583"/>
      </c:barChart>
      <c:catAx>
        <c:axId val="183633795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77"/>
                <a:ea typeface="+mn-ea"/>
                <a:cs typeface="+mn-cs"/>
              </a:defRPr>
            </a:pPr>
            <a:endParaRPr lang="sq-AL"/>
          </a:p>
        </c:txPr>
        <c:crossAx val="1836359583"/>
        <c:crosses val="autoZero"/>
        <c:auto val="1"/>
        <c:lblAlgn val="ctr"/>
        <c:lblOffset val="100"/>
        <c:noMultiLvlLbl val="0"/>
      </c:catAx>
      <c:valAx>
        <c:axId val="1836359583"/>
        <c:scaling>
          <c:orientation val="minMax"/>
          <c:max val="20"/>
        </c:scaling>
        <c:delete val="1"/>
        <c:axPos val="b"/>
        <c:numFmt formatCode="General" sourceLinked="1"/>
        <c:majorTickMark val="out"/>
        <c:minorTickMark val="none"/>
        <c:tickLblPos val="nextTo"/>
        <c:crossAx val="183633795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FFFF">
          <a:lumMod val="65000"/>
        </a:srgbClr>
      </a:solidFill>
    </a:ln>
    <a:effectLst/>
  </c:spPr>
  <c:txPr>
    <a:bodyPr/>
    <a:lstStyle/>
    <a:p>
      <a:pPr>
        <a:defRPr>
          <a:latin typeface="Tw Cen MT" panose="020B0602020104020603" pitchFamily="34" charset="77"/>
        </a:defRPr>
      </a:pPr>
      <a:endParaRPr lang="sq-AL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>
                <a:latin typeface="Tw Cen MT" panose="020B0602020104020603" pitchFamily="34" charset="0"/>
              </a:rPr>
              <a:t>Kontabilist</a:t>
            </a:r>
            <a:endParaRPr lang="en-US" sz="1400" dirty="0">
              <a:latin typeface="Tw Cen MT" panose="020B06020201040206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'Q16'!$C$4</c:f>
              <c:strCache>
                <c:ptCount val="1"/>
                <c:pt idx="0">
                  <c:v>Count of Q16. Si do ta konsideronit nivelin e njohurive e personave të punësuar për këto funksione? [Kontabilist]</c:v>
                </c:pt>
              </c:strCache>
            </c:strRef>
          </c:tx>
          <c:spPr>
            <a:solidFill>
              <a:srgbClr val="105FC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7BF1E12-9948-3F47-8588-D0B157D4AB9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C1D2456E-43D5-0540-88C2-935584E3F30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6567-4000-90FC-3EBF6426E85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05E5D29-7F05-494E-BBFD-E1576496104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776D0CE-C44B-EA4E-BB71-FB09F6A8907D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567-4000-90FC-3EBF6426E85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4E73821-C3FA-9040-A4A4-D0B4AE9D9BC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F8A5679A-00DC-1A46-9069-248A18FA39D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6567-4000-90FC-3EBF6426E8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'Q16'!$B$5:$B$7</c:f>
              <c:strCache>
                <c:ptCount val="3"/>
                <c:pt idx="0">
                  <c:v>Shumë të lartë</c:v>
                </c:pt>
                <c:pt idx="1">
                  <c:v>Të lartë</c:v>
                </c:pt>
                <c:pt idx="2">
                  <c:v>Mesatar</c:v>
                </c:pt>
              </c:strCache>
            </c:strRef>
          </c:cat>
          <c:val>
            <c:numRef>
              <c:f>'Q16'!$C$5:$C$7</c:f>
              <c:numCache>
                <c:formatCode>General</c:formatCode>
                <c:ptCount val="3"/>
                <c:pt idx="0">
                  <c:v>14</c:v>
                </c:pt>
                <c:pt idx="1">
                  <c:v>33</c:v>
                </c:pt>
                <c:pt idx="2">
                  <c:v>16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'Q16'!$D$5:$D$7</c15:f>
                <c15:dlblRangeCache>
                  <c:ptCount val="3"/>
                  <c:pt idx="0">
                    <c:v>22%</c:v>
                  </c:pt>
                  <c:pt idx="1">
                    <c:v>52%</c:v>
                  </c:pt>
                  <c:pt idx="2">
                    <c:v>25%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6567-4000-90FC-3EBF6426E8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"/>
        <c:axId val="1836337951"/>
        <c:axId val="1836359583"/>
      </c:barChart>
      <c:catAx>
        <c:axId val="18363379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sq-AL"/>
          </a:p>
        </c:txPr>
        <c:crossAx val="1836359583"/>
        <c:crosses val="autoZero"/>
        <c:auto val="1"/>
        <c:lblAlgn val="ctr"/>
        <c:lblOffset val="100"/>
        <c:noMultiLvlLbl val="0"/>
      </c:catAx>
      <c:valAx>
        <c:axId val="1836359583"/>
        <c:scaling>
          <c:orientation val="minMax"/>
          <c:max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183633795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FFFF">
          <a:lumMod val="75000"/>
        </a:srgbClr>
      </a:solidFill>
    </a:ln>
    <a:effectLst/>
  </c:spPr>
  <c:txPr>
    <a:bodyPr/>
    <a:lstStyle/>
    <a:p>
      <a:pPr>
        <a:defRPr/>
      </a:pPr>
      <a:endParaRPr lang="sq-AL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latin typeface="Tw Cen MT" panose="020B0602020104020603" pitchFamily="34" charset="0"/>
              </a:rPr>
              <a:t>Financier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'Q15'!$C$4</c:f>
              <c:strCache>
                <c:ptCount val="1"/>
                <c:pt idx="0">
                  <c:v>Count of Q15. Si do ta konsideronit nivelin e njohurive e personave të punësuar për këto funksione? [Financier]</c:v>
                </c:pt>
              </c:strCache>
            </c:strRef>
          </c:tx>
          <c:spPr>
            <a:solidFill>
              <a:srgbClr val="105FC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8FEB0A0-E806-084D-B7E5-9C73C02F466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E0F6694E-2897-0049-9BF1-E2EC9C44CFD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DD1E-425F-919D-3FA38DE004D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8A663E7-3E58-B444-B1EC-1B47F53B4AF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49BB4D9-5811-8843-9179-F63BEBFD471E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D1E-425F-919D-3FA38DE004D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65812F1-7C43-4345-9B69-D5B6CCBDE52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69558ABB-5CC8-0545-8500-61D5F40EF3A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DD1E-425F-919D-3FA38DE004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'Q15'!$B$5:$B$7</c:f>
              <c:strCache>
                <c:ptCount val="3"/>
                <c:pt idx="0">
                  <c:v>Shumë të lartë</c:v>
                </c:pt>
                <c:pt idx="1">
                  <c:v>Të lartë</c:v>
                </c:pt>
                <c:pt idx="2">
                  <c:v>Mesatar</c:v>
                </c:pt>
              </c:strCache>
            </c:strRef>
          </c:cat>
          <c:val>
            <c:numRef>
              <c:f>'Q15'!$C$5:$C$7</c:f>
              <c:numCache>
                <c:formatCode>General</c:formatCode>
                <c:ptCount val="3"/>
                <c:pt idx="0">
                  <c:v>16</c:v>
                </c:pt>
                <c:pt idx="1">
                  <c:v>25</c:v>
                </c:pt>
                <c:pt idx="2">
                  <c:v>22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'Q15'!$D$5:$D$7</c15:f>
                <c15:dlblRangeCache>
                  <c:ptCount val="3"/>
                  <c:pt idx="0">
                    <c:v>25%</c:v>
                  </c:pt>
                  <c:pt idx="1">
                    <c:v>40%</c:v>
                  </c:pt>
                  <c:pt idx="2">
                    <c:v>35%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DD1E-425F-919D-3FA38DE004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"/>
        <c:axId val="1836337951"/>
        <c:axId val="1836359583"/>
      </c:barChart>
      <c:catAx>
        <c:axId val="18363379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sq-AL"/>
          </a:p>
        </c:txPr>
        <c:crossAx val="1836359583"/>
        <c:crosses val="autoZero"/>
        <c:auto val="1"/>
        <c:lblAlgn val="ctr"/>
        <c:lblOffset val="100"/>
        <c:noMultiLvlLbl val="0"/>
      </c:catAx>
      <c:valAx>
        <c:axId val="1836359583"/>
        <c:scaling>
          <c:orientation val="minMax"/>
          <c:max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183633795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FFFF">
          <a:lumMod val="75000"/>
        </a:srgbClr>
      </a:solidFill>
    </a:ln>
    <a:effectLst/>
  </c:spPr>
  <c:txPr>
    <a:bodyPr/>
    <a:lstStyle/>
    <a:p>
      <a:pPr>
        <a:defRPr/>
      </a:pPr>
      <a:endParaRPr lang="sq-AL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>
                <a:latin typeface="Tw Cen MT" panose="020B0602020104020603" pitchFamily="34" charset="0"/>
              </a:rPr>
              <a:t>Financier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'Q21'!$C$4</c:f>
              <c:strCache>
                <c:ptCount val="1"/>
                <c:pt idx="0">
                  <c:v>Count of Q21. Në cilin prej profesioneve konsideroni se ka nevoj për zhvillim profesional dhe akademik më të lartë në mënyrë që organizata të zhvillohet tutje? [Financier]</c:v>
                </c:pt>
              </c:strCache>
            </c:strRef>
          </c:tx>
          <c:spPr>
            <a:solidFill>
              <a:srgbClr val="105FC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11BBE56-C306-1048-8C7A-49B1A9ECF4A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945DF80-233D-6147-A53E-114C48D9C48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C020-48EA-93B3-3444BFF5A6C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868E027-683B-514B-9609-45070C0EE97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D288603-72CF-8249-9AE4-FFD9CB977E4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020-48EA-93B3-3444BFF5A6C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3D39295-0AEF-454B-B9AB-AEC691BCF52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2F6E87A6-E2F3-6348-930F-7FFAEBF8E48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C020-48EA-93B3-3444BFF5A6C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E7C826B-A452-B345-9F15-04CE714E3D9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ACFED26-4DC6-A744-8DD2-D634BF39C1F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C020-48EA-93B3-3444BFF5A6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'Q21'!$B$5:$B$8</c:f>
              <c:strCache>
                <c:ptCount val="4"/>
                <c:pt idx="0">
                  <c:v>Ka shumë nevoj</c:v>
                </c:pt>
                <c:pt idx="1">
                  <c:v>Ka nevoj</c:v>
                </c:pt>
                <c:pt idx="2">
                  <c:v>Nuk ka nevoj</c:v>
                </c:pt>
                <c:pt idx="3">
                  <c:v>Nuk e di</c:v>
                </c:pt>
              </c:strCache>
            </c:strRef>
          </c:cat>
          <c:val>
            <c:numRef>
              <c:f>'Q21'!$C$5:$C$8</c:f>
              <c:numCache>
                <c:formatCode>General</c:formatCode>
                <c:ptCount val="4"/>
                <c:pt idx="0">
                  <c:v>18</c:v>
                </c:pt>
                <c:pt idx="1">
                  <c:v>35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'Q21'!$D$5:$D$8</c15:f>
                <c15:dlblRangeCache>
                  <c:ptCount val="4"/>
                  <c:pt idx="0">
                    <c:v>29%</c:v>
                  </c:pt>
                  <c:pt idx="1">
                    <c:v>56%</c:v>
                  </c:pt>
                  <c:pt idx="2">
                    <c:v>10%</c:v>
                  </c:pt>
                  <c:pt idx="3">
                    <c:v>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C020-48EA-93B3-3444BFF5A6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"/>
        <c:axId val="1836337951"/>
        <c:axId val="1836359583"/>
      </c:barChart>
      <c:catAx>
        <c:axId val="18363379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sq-AL"/>
          </a:p>
        </c:txPr>
        <c:crossAx val="1836359583"/>
        <c:crosses val="autoZero"/>
        <c:auto val="1"/>
        <c:lblAlgn val="ctr"/>
        <c:lblOffset val="100"/>
        <c:noMultiLvlLbl val="0"/>
      </c:catAx>
      <c:valAx>
        <c:axId val="1836359583"/>
        <c:scaling>
          <c:orientation val="minMax"/>
          <c:max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183633795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FFFF">
          <a:lumMod val="75000"/>
        </a:srgbClr>
      </a:solidFill>
    </a:ln>
    <a:effectLst/>
  </c:spPr>
  <c:txPr>
    <a:bodyPr/>
    <a:lstStyle/>
    <a:p>
      <a:pPr>
        <a:defRPr/>
      </a:pPr>
      <a:endParaRPr lang="sq-AL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 err="1">
                <a:latin typeface="Tw Cen MT" panose="020B0602020104020603" pitchFamily="34" charset="0"/>
              </a:rPr>
              <a:t>Kontabilist</a:t>
            </a:r>
            <a:endParaRPr lang="en-US" sz="1100" dirty="0">
              <a:latin typeface="Tw Cen MT" panose="020B06020201040206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'Q22'!$C$4</c:f>
              <c:strCache>
                <c:ptCount val="1"/>
                <c:pt idx="0">
                  <c:v>Count of Q22. Në cilin prej profesioneve konsideroni se ka nevoj për zhvillim profesional dhe akademik më të lartë në mënyrë që organizata të zhvillohet tutje? [Kontabilist]</c:v>
                </c:pt>
              </c:strCache>
            </c:strRef>
          </c:tx>
          <c:spPr>
            <a:solidFill>
              <a:srgbClr val="105FC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45CBA0C-58A4-9D48-B33A-450A2C81CD2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5CDFB55A-6CFC-8C44-81F0-1D96E60D427D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D0A2-4B4F-860F-3DBC286E608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B60F7A1-F0C0-0A42-8227-8493A197686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22DBAA37-23B6-BD46-A0DD-C421199BA44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0A2-4B4F-860F-3DBC286E608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AC7FD26-B256-FE46-850F-465D5C395F3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FE96215B-2499-794E-BD0D-837F776B886B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D0A2-4B4F-860F-3DBC286E608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8B9738B-B9BB-314D-8D79-E73294833BB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42AD8E2-DAA2-D347-86D1-E5A19A07F0D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D0A2-4B4F-860F-3DBC286E60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'Q22'!$B$5:$B$8</c:f>
              <c:strCache>
                <c:ptCount val="4"/>
                <c:pt idx="0">
                  <c:v>Ka shumë nevoj</c:v>
                </c:pt>
                <c:pt idx="1">
                  <c:v>Ka nevoj</c:v>
                </c:pt>
                <c:pt idx="2">
                  <c:v>Nuk ka nevoj</c:v>
                </c:pt>
                <c:pt idx="3">
                  <c:v>Nuk e di</c:v>
                </c:pt>
              </c:strCache>
            </c:strRef>
          </c:cat>
          <c:val>
            <c:numRef>
              <c:f>'Q22'!$C$5:$C$8</c:f>
              <c:numCache>
                <c:formatCode>General</c:formatCode>
                <c:ptCount val="4"/>
                <c:pt idx="0">
                  <c:v>19</c:v>
                </c:pt>
                <c:pt idx="1">
                  <c:v>34</c:v>
                </c:pt>
                <c:pt idx="2">
                  <c:v>8</c:v>
                </c:pt>
                <c:pt idx="3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'Q22'!$D$5:$D$8</c15:f>
                <c15:dlblRangeCache>
                  <c:ptCount val="4"/>
                  <c:pt idx="0">
                    <c:v>30%</c:v>
                  </c:pt>
                  <c:pt idx="1">
                    <c:v>54%</c:v>
                  </c:pt>
                  <c:pt idx="2">
                    <c:v>13%</c:v>
                  </c:pt>
                  <c:pt idx="3">
                    <c:v>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D0A2-4B4F-860F-3DBC286E60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"/>
        <c:axId val="1836337951"/>
        <c:axId val="1836359583"/>
      </c:barChart>
      <c:catAx>
        <c:axId val="18363379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sq-AL"/>
          </a:p>
        </c:txPr>
        <c:crossAx val="1836359583"/>
        <c:crosses val="autoZero"/>
        <c:auto val="1"/>
        <c:lblAlgn val="ctr"/>
        <c:lblOffset val="100"/>
        <c:noMultiLvlLbl val="0"/>
      </c:catAx>
      <c:valAx>
        <c:axId val="1836359583"/>
        <c:scaling>
          <c:orientation val="minMax"/>
          <c:max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183633795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FFFF">
          <a:lumMod val="75000"/>
        </a:srgbClr>
      </a:solidFill>
    </a:ln>
    <a:effectLst/>
  </c:spPr>
  <c:txPr>
    <a:bodyPr/>
    <a:lstStyle/>
    <a:p>
      <a:pPr>
        <a:defRPr/>
      </a:pPr>
      <a:endParaRPr lang="sq-AL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 err="1">
                <a:latin typeface="Tw Cen MT" panose="020B0602020104020603" pitchFamily="34" charset="0"/>
              </a:rPr>
              <a:t>Agjent</a:t>
            </a:r>
            <a:r>
              <a:rPr lang="en-US" sz="1100" dirty="0">
                <a:latin typeface="Tw Cen MT" panose="020B0602020104020603" pitchFamily="34" charset="0"/>
              </a:rPr>
              <a:t> tregtar / </a:t>
            </a:r>
            <a:r>
              <a:rPr lang="en-US" sz="1100" dirty="0" err="1">
                <a:latin typeface="Tw Cen MT" panose="020B0602020104020603" pitchFamily="34" charset="0"/>
              </a:rPr>
              <a:t>Shitës</a:t>
            </a:r>
            <a:endParaRPr lang="en-US" sz="1000" dirty="0">
              <a:latin typeface="Tw Cen MT" panose="020B06020201040206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'Q23'!$C$4</c:f>
              <c:strCache>
                <c:ptCount val="1"/>
                <c:pt idx="0">
                  <c:v>Count of Q23. Në cilin prej profesioneve konsideroni se ka nevoj për zhvillim profesional dhe akademik më të lartë në mënyrë që organizata të zhvillohet tutje? [Agjent tregtar / Shitës]</c:v>
                </c:pt>
              </c:strCache>
            </c:strRef>
          </c:tx>
          <c:spPr>
            <a:solidFill>
              <a:srgbClr val="105FC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DE90206-958B-AD4A-86DC-FB6C39BD5FA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ED543FE9-1B75-9741-A336-B58DFDC7A6A8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18DD-46AE-AFB4-3C64680AECD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BAE50A4-DBF9-EF47-999A-A77D1FFA364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66F8BEB9-7907-7A4D-A74F-4EC04EEC655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18DD-46AE-AFB4-3C64680AECD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166EB05-4DBA-0A4B-81D3-A52743442B9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8DAB9EB-9573-5648-ACEA-BC7DB800269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18DD-46AE-AFB4-3C64680AECD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4B62D7F-4B36-7141-BD45-115E3D8A2CD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5396FC0-D80C-9940-9112-45043A1C715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18DD-46AE-AFB4-3C64680AEC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'Q23'!$B$5:$B$8</c:f>
              <c:strCache>
                <c:ptCount val="4"/>
                <c:pt idx="0">
                  <c:v>Ka shumë nevoj</c:v>
                </c:pt>
                <c:pt idx="1">
                  <c:v>Ka nevoj</c:v>
                </c:pt>
                <c:pt idx="2">
                  <c:v>Nuk ka nevoj</c:v>
                </c:pt>
                <c:pt idx="3">
                  <c:v>Nuk e di</c:v>
                </c:pt>
              </c:strCache>
            </c:strRef>
          </c:cat>
          <c:val>
            <c:numRef>
              <c:f>'Q23'!$C$5:$C$8</c:f>
              <c:numCache>
                <c:formatCode>General</c:formatCode>
                <c:ptCount val="4"/>
                <c:pt idx="0">
                  <c:v>12</c:v>
                </c:pt>
                <c:pt idx="1">
                  <c:v>37</c:v>
                </c:pt>
                <c:pt idx="2">
                  <c:v>11</c:v>
                </c:pt>
                <c:pt idx="3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'Q23'!$D$5:$D$8</c15:f>
                <c15:dlblRangeCache>
                  <c:ptCount val="4"/>
                  <c:pt idx="0">
                    <c:v>19%</c:v>
                  </c:pt>
                  <c:pt idx="1">
                    <c:v>59%</c:v>
                  </c:pt>
                  <c:pt idx="2">
                    <c:v>17%</c:v>
                  </c:pt>
                  <c:pt idx="3">
                    <c:v>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18DD-46AE-AFB4-3C64680AEC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"/>
        <c:axId val="1836337951"/>
        <c:axId val="1836359583"/>
      </c:barChart>
      <c:catAx>
        <c:axId val="18363379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sq-AL"/>
          </a:p>
        </c:txPr>
        <c:crossAx val="1836359583"/>
        <c:crosses val="autoZero"/>
        <c:auto val="1"/>
        <c:lblAlgn val="ctr"/>
        <c:lblOffset val="100"/>
        <c:noMultiLvlLbl val="0"/>
      </c:catAx>
      <c:valAx>
        <c:axId val="1836359583"/>
        <c:scaling>
          <c:orientation val="minMax"/>
          <c:max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183633795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FFFF">
          <a:lumMod val="75000"/>
        </a:srgbClr>
      </a:solidFill>
    </a:ln>
    <a:effectLst/>
  </c:spPr>
  <c:txPr>
    <a:bodyPr/>
    <a:lstStyle/>
    <a:p>
      <a:pPr>
        <a:defRPr/>
      </a:pPr>
      <a:endParaRPr lang="sq-AL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>
                <a:latin typeface="Tw Cen MT" panose="020B0602020104020603" pitchFamily="34" charset="0"/>
              </a:rPr>
              <a:t>Marketer (</a:t>
            </a:r>
            <a:r>
              <a:rPr lang="en-US" sz="1100" dirty="0" err="1">
                <a:latin typeface="Tw Cen MT" panose="020B0602020104020603" pitchFamily="34" charset="0"/>
              </a:rPr>
              <a:t>Komunikim</a:t>
            </a:r>
            <a:r>
              <a:rPr lang="en-US" sz="1100" dirty="0">
                <a:latin typeface="Tw Cen MT" panose="020B0602020104020603" pitchFamily="34" charset="0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'Q24'!$C$3</c:f>
              <c:strCache>
                <c:ptCount val="1"/>
                <c:pt idx="0">
                  <c:v>Count of Q24. Në cilin prej profesioneve konsideroni se ka nevoj për zhvillim profesional dhe akademik më të lartë në mënyrë që organizata të zhvillohet tutje? [Marketer (Komunikim)]</c:v>
                </c:pt>
              </c:strCache>
            </c:strRef>
          </c:tx>
          <c:spPr>
            <a:solidFill>
              <a:srgbClr val="105FC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8263EB2-BCA6-7F46-BFD9-609D094589E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63D5B038-DC0D-2D40-8993-9BD1E72D496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EB97-47C1-B245-F47D7D4EE33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F5FCDF9-F945-5042-BB15-38FCBAE9273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812BEA1C-4FF8-6C43-BAE9-1570E9031AB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B97-47C1-B245-F47D7D4EE33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D07552E-2D09-DC43-BB9B-6D9E8DFD02B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EE26285-9C9B-5343-A9A9-88D9A357F1F8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EB97-47C1-B245-F47D7D4EE33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10B4CD5-76D1-0741-B651-579406CC15C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CF49765-F62E-BC41-A309-4D08181C255D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B97-47C1-B245-F47D7D4EE3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'Q24'!$B$4:$B$7</c:f>
              <c:strCache>
                <c:ptCount val="4"/>
                <c:pt idx="0">
                  <c:v>Ka shumë nevoj</c:v>
                </c:pt>
                <c:pt idx="1">
                  <c:v>Ka nevoj</c:v>
                </c:pt>
                <c:pt idx="2">
                  <c:v>Nuk ka nevoj</c:v>
                </c:pt>
                <c:pt idx="3">
                  <c:v>Nuk e di</c:v>
                </c:pt>
              </c:strCache>
            </c:strRef>
          </c:cat>
          <c:val>
            <c:numRef>
              <c:f>'Q24'!$C$4:$C$7</c:f>
              <c:numCache>
                <c:formatCode>General</c:formatCode>
                <c:ptCount val="4"/>
                <c:pt idx="0">
                  <c:v>14</c:v>
                </c:pt>
                <c:pt idx="1">
                  <c:v>37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'Q24'!$D$4:$D$7</c15:f>
                <c15:dlblRangeCache>
                  <c:ptCount val="4"/>
                  <c:pt idx="0">
                    <c:v>22%</c:v>
                  </c:pt>
                  <c:pt idx="1">
                    <c:v>59%</c:v>
                  </c:pt>
                  <c:pt idx="2">
                    <c:v>10%</c:v>
                  </c:pt>
                  <c:pt idx="3">
                    <c:v>10%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EB97-47C1-B245-F47D7D4EE3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"/>
        <c:axId val="1836337951"/>
        <c:axId val="1836359583"/>
      </c:barChart>
      <c:catAx>
        <c:axId val="18363379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sq-AL"/>
          </a:p>
        </c:txPr>
        <c:crossAx val="1836359583"/>
        <c:crosses val="autoZero"/>
        <c:auto val="1"/>
        <c:lblAlgn val="ctr"/>
        <c:lblOffset val="100"/>
        <c:noMultiLvlLbl val="0"/>
      </c:catAx>
      <c:valAx>
        <c:axId val="1836359583"/>
        <c:scaling>
          <c:orientation val="minMax"/>
          <c:max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183633795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FFFF">
          <a:lumMod val="75000"/>
        </a:srgbClr>
      </a:solidFill>
    </a:ln>
    <a:effectLst/>
  </c:spPr>
  <c:txPr>
    <a:bodyPr/>
    <a:lstStyle/>
    <a:p>
      <a:pPr>
        <a:defRPr/>
      </a:pPr>
      <a:endParaRPr lang="sq-AL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 err="1">
                <a:latin typeface="Tw Cen MT" panose="020B0602020104020603" pitchFamily="34" charset="0"/>
              </a:rPr>
              <a:t>Zhvillues</a:t>
            </a:r>
            <a:r>
              <a:rPr lang="en-US" sz="1100" dirty="0">
                <a:latin typeface="Tw Cen MT" panose="020B0602020104020603" pitchFamily="34" charset="0"/>
              </a:rPr>
              <a:t> tregu (Business Development)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'Q25'!$C$4</c:f>
              <c:strCache>
                <c:ptCount val="1"/>
                <c:pt idx="0">
                  <c:v>Count of Q25. Në cilin prej profesioneve konsideroni se ka nevoj për zhvillim profesional dhe akademik më të lartë në mënyrë që organizata të zhvillohet tutje? [Zhvillues tregu (Business Development)]</c:v>
                </c:pt>
              </c:strCache>
            </c:strRef>
          </c:tx>
          <c:spPr>
            <a:solidFill>
              <a:srgbClr val="105FC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EF0EFBC-E131-264F-848F-939B1799AC9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82E2B556-D946-6943-9AE6-923D05550CB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86F2-49C8-960E-A19968BB8FB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A68D19A-11BE-1448-BFB8-B8950EE10B9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EAE99966-29C3-3841-B801-D5C343A9A45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6F2-49C8-960E-A19968BB8FB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896EC6E-6054-D948-BB86-E733E81CABC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ACE22DE7-26F7-3F4E-948E-66764FE3E1C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86F2-49C8-960E-A19968BB8F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7338EDB-0B78-4F4F-8CB1-BA4DCFB3A52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67FD149-077B-5147-ADD8-770E24DFC17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86F2-49C8-960E-A19968BB8F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'Q25'!$B$5:$B$8</c:f>
              <c:strCache>
                <c:ptCount val="4"/>
                <c:pt idx="0">
                  <c:v>Ka shumë nevoj</c:v>
                </c:pt>
                <c:pt idx="1">
                  <c:v>Ka nevoj</c:v>
                </c:pt>
                <c:pt idx="2">
                  <c:v>Nuk ka nevoj</c:v>
                </c:pt>
                <c:pt idx="3">
                  <c:v>Nuk e di</c:v>
                </c:pt>
              </c:strCache>
            </c:strRef>
          </c:cat>
          <c:val>
            <c:numRef>
              <c:f>'Q25'!$C$5:$C$8</c:f>
              <c:numCache>
                <c:formatCode>General</c:formatCode>
                <c:ptCount val="4"/>
                <c:pt idx="0">
                  <c:v>10</c:v>
                </c:pt>
                <c:pt idx="1">
                  <c:v>30</c:v>
                </c:pt>
                <c:pt idx="2">
                  <c:v>13</c:v>
                </c:pt>
                <c:pt idx="3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'Q25'!$D$5:$D$8</c15:f>
                <c15:dlblRangeCache>
                  <c:ptCount val="4"/>
                  <c:pt idx="0">
                    <c:v>16%</c:v>
                  </c:pt>
                  <c:pt idx="1">
                    <c:v>48%</c:v>
                  </c:pt>
                  <c:pt idx="2">
                    <c:v>21%</c:v>
                  </c:pt>
                  <c:pt idx="3">
                    <c:v>16%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86F2-49C8-960E-A19968BB8F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"/>
        <c:axId val="1836337951"/>
        <c:axId val="1836359583"/>
      </c:barChart>
      <c:catAx>
        <c:axId val="18363379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sq-AL"/>
          </a:p>
        </c:txPr>
        <c:crossAx val="1836359583"/>
        <c:crosses val="autoZero"/>
        <c:auto val="1"/>
        <c:lblAlgn val="ctr"/>
        <c:lblOffset val="100"/>
        <c:noMultiLvlLbl val="0"/>
      </c:catAx>
      <c:valAx>
        <c:axId val="1836359583"/>
        <c:scaling>
          <c:orientation val="minMax"/>
          <c:max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183633795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FFFF">
          <a:lumMod val="75000"/>
        </a:srgbClr>
      </a:solidFill>
    </a:ln>
    <a:effectLst/>
  </c:spPr>
  <c:txPr>
    <a:bodyPr/>
    <a:lstStyle/>
    <a:p>
      <a:pPr>
        <a:defRPr/>
      </a:pPr>
      <a:endParaRPr lang="sq-AL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 err="1">
                <a:latin typeface="Tw Cen MT" panose="020B0602020104020603" pitchFamily="34" charset="0"/>
              </a:rPr>
              <a:t>Menaxher</a:t>
            </a:r>
            <a:r>
              <a:rPr lang="en-US" sz="1100" dirty="0">
                <a:latin typeface="Tw Cen MT" panose="020B0602020104020603" pitchFamily="34" charset="0"/>
              </a:rPr>
              <a:t> (në çfarëdo </a:t>
            </a:r>
            <a:r>
              <a:rPr lang="en-US" sz="1100" dirty="0" err="1">
                <a:latin typeface="Tw Cen MT" panose="020B0602020104020603" pitchFamily="34" charset="0"/>
              </a:rPr>
              <a:t>fushe</a:t>
            </a:r>
            <a:r>
              <a:rPr lang="en-US" sz="1100" dirty="0">
                <a:latin typeface="Tw Cen MT" panose="020B0602020104020603" pitchFamily="34" charset="0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'Q26'!$C$3</c:f>
              <c:strCache>
                <c:ptCount val="1"/>
                <c:pt idx="0">
                  <c:v>Count of Q26. Në cilin prej profesioneve konsideroni se ka nevoj për zhvillim profesional dhe akademik më të lartë në mënyrë që organizata të zhvillohet tutje? [Menaxher (në çfarëdo fushe)]</c:v>
                </c:pt>
              </c:strCache>
            </c:strRef>
          </c:tx>
          <c:spPr>
            <a:solidFill>
              <a:srgbClr val="105FC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946D416-B54C-F34A-98DE-D79FD06BA0D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C6B3E080-E499-544C-AD48-3E6EDC72783F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F393-4A82-863D-E2E3C227804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DCA3E81-8C28-864D-AF9E-842E7E99005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A866964D-5BF2-9148-9998-FA2F2F13AC8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393-4A82-863D-E2E3C227804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F5D3166-E520-D247-A2AE-5B3DA9D9E7D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B661621-3677-7C4A-835A-4296435B2B3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F393-4A82-863D-E2E3C227804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624F8F8-D343-574D-9DCC-F447114FD63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1EB01E8-7714-2648-8B76-1FD0531B776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393-4A82-863D-E2E3C22780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'Q26'!$B$4:$B$7</c:f>
              <c:strCache>
                <c:ptCount val="4"/>
                <c:pt idx="0">
                  <c:v>Ka shumë nevojë</c:v>
                </c:pt>
                <c:pt idx="1">
                  <c:v>Ka nevojë</c:v>
                </c:pt>
                <c:pt idx="2">
                  <c:v>Nuk ka nevojë</c:v>
                </c:pt>
                <c:pt idx="3">
                  <c:v>Nuk e di</c:v>
                </c:pt>
              </c:strCache>
            </c:strRef>
          </c:cat>
          <c:val>
            <c:numRef>
              <c:f>'Q26'!$C$4:$C$7</c:f>
              <c:numCache>
                <c:formatCode>General</c:formatCode>
                <c:ptCount val="4"/>
                <c:pt idx="0">
                  <c:v>13</c:v>
                </c:pt>
                <c:pt idx="1">
                  <c:v>41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'Q26'!$D$4:$D$7</c15:f>
                <c15:dlblRangeCache>
                  <c:ptCount val="4"/>
                  <c:pt idx="0">
                    <c:v>21%</c:v>
                  </c:pt>
                  <c:pt idx="1">
                    <c:v>65%</c:v>
                  </c:pt>
                  <c:pt idx="2">
                    <c:v>11%</c:v>
                  </c:pt>
                  <c:pt idx="3">
                    <c:v>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F393-4A82-863D-E2E3C22780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"/>
        <c:axId val="1836337951"/>
        <c:axId val="1836359583"/>
      </c:barChart>
      <c:catAx>
        <c:axId val="18363379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sq-AL"/>
          </a:p>
        </c:txPr>
        <c:crossAx val="1836359583"/>
        <c:crosses val="autoZero"/>
        <c:auto val="1"/>
        <c:lblAlgn val="ctr"/>
        <c:lblOffset val="100"/>
        <c:noMultiLvlLbl val="0"/>
      </c:catAx>
      <c:valAx>
        <c:axId val="1836359583"/>
        <c:scaling>
          <c:orientation val="minMax"/>
          <c:max val="50"/>
        </c:scaling>
        <c:delete val="1"/>
        <c:axPos val="l"/>
        <c:numFmt formatCode="General" sourceLinked="1"/>
        <c:majorTickMark val="out"/>
        <c:minorTickMark val="none"/>
        <c:tickLblPos val="nextTo"/>
        <c:crossAx val="183633795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FFFF">
          <a:lumMod val="75000"/>
        </a:srgbClr>
      </a:solidFill>
    </a:ln>
    <a:effectLst/>
  </c:spPr>
  <c:txPr>
    <a:bodyPr/>
    <a:lstStyle/>
    <a:p>
      <a:pPr>
        <a:defRPr/>
      </a:pPr>
      <a:endParaRPr lang="sq-AL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95-A547-8854-ED059183BD85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95-A547-8854-ED059183BD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Sheet1!$E$24:$E$25</c:f>
              <c:strCache>
                <c:ptCount val="2"/>
                <c:pt idx="0">
                  <c:v>Po / 1 deri 10</c:v>
                </c:pt>
                <c:pt idx="1">
                  <c:v>Jo / 1 deri 10</c:v>
                </c:pt>
              </c:strCache>
            </c:strRef>
          </c:cat>
          <c:val>
            <c:numRef>
              <c:f>Sheet1!$I$24:$I$25</c:f>
              <c:numCache>
                <c:formatCode>General</c:formatCode>
                <c:ptCount val="2"/>
                <c:pt idx="0">
                  <c:v>6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95-A547-8854-ED059183B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78-1142-B1EB-318010556A0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78-1142-B1EB-318010556A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Sheet1!$E$26:$E$27</c:f>
              <c:strCache>
                <c:ptCount val="2"/>
                <c:pt idx="0">
                  <c:v>Po / 11+</c:v>
                </c:pt>
                <c:pt idx="1">
                  <c:v>Jo / 11+</c:v>
                </c:pt>
              </c:strCache>
            </c:strRef>
          </c:cat>
          <c:val>
            <c:numRef>
              <c:f>Sheet1!$I$26:$I$27</c:f>
              <c:numCache>
                <c:formatCode>General</c:formatCode>
                <c:ptCount val="2"/>
                <c:pt idx="0">
                  <c:v>22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78-1142-B1EB-318010556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Veprimtaria</a:t>
            </a:r>
            <a:r>
              <a:rPr lang="en-GB" baseline="0"/>
              <a:t> Ekonomike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title>
    <c:autoTitleDeleted val="0"/>
    <c:plotArea>
      <c:layout>
        <c:manualLayout>
          <c:layoutTarget val="inner"/>
          <c:xMode val="edge"/>
          <c:yMode val="edge"/>
          <c:x val="0.55446017361037414"/>
          <c:y val="0.17171296296296296"/>
          <c:w val="0.40359912558100042"/>
          <c:h val="0.7208876494604841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4BDF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D5CB587-CE67-2C49-B60B-29F5D7C51AA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6CD50CBA-387C-9D45-AD4B-52C203F0D7F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09C7-7440-879A-C0D36B3E557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C93FBC7-3D06-6C44-A3F2-7CCBEB391FC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89F2A39-4E85-3D45-971D-22A804F7396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09C7-7440-879A-C0D36B3E557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1000B9D-95A8-E44A-9A7C-3DF9A9FF4F9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FD9853D5-0664-B94C-9259-2EA5D678995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09C7-7440-879A-C0D36B3E557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F3F2407-6ACE-994F-9E4A-3FA0182DE41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FE5B1346-C4B3-FE4D-B04D-B3AB1A385C5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09C7-7440-879A-C0D36B3E557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37ECBEA-55F7-3F4C-8D9D-6269FAAD56D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B37A93C-B7ED-E74B-B3ED-B8583B0E94FF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09C7-7440-879A-C0D36B3E557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1FC1A2A-7495-BC46-86C6-9410A3F2EB5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F494375-9E77-9E4A-9CB7-ED51CD2EF61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09C7-7440-879A-C0D36B3E557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697CA0A5-ED3F-674D-871E-0C673939225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147F69F-8805-CC44-B1DC-D9D23B7E4C6D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09C7-7440-879A-C0D36B3E55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Sheet2!$J$16:$J$22</c:f>
              <c:strCache>
                <c:ptCount val="7"/>
                <c:pt idx="0">
                  <c:v>Industria Perpunuese</c:v>
                </c:pt>
                <c:pt idx="1">
                  <c:v>Ndertimtaria</c:v>
                </c:pt>
                <c:pt idx="2">
                  <c:v>Tregtia me Shumice dhe Pakice</c:v>
                </c:pt>
                <c:pt idx="3">
                  <c:v>Transport dhe Magazinim</c:v>
                </c:pt>
                <c:pt idx="4">
                  <c:v>Akomodikimi dhe sherbime ushqimore</c:v>
                </c:pt>
                <c:pt idx="5">
                  <c:v>Shërbimet administrative dhe Mbështetëse</c:v>
                </c:pt>
                <c:pt idx="6">
                  <c:v>Artet, Argëtimi dhe Rekreacioni</c:v>
                </c:pt>
              </c:strCache>
            </c:strRef>
          </c:cat>
          <c:val>
            <c:numRef>
              <c:f>Sheet2!$K$16:$K$22</c:f>
              <c:numCache>
                <c:formatCode>0</c:formatCode>
                <c:ptCount val="7"/>
                <c:pt idx="0">
                  <c:v>22</c:v>
                </c:pt>
                <c:pt idx="1">
                  <c:v>10</c:v>
                </c:pt>
                <c:pt idx="2">
                  <c:v>13</c:v>
                </c:pt>
                <c:pt idx="3">
                  <c:v>2</c:v>
                </c:pt>
                <c:pt idx="4">
                  <c:v>8</c:v>
                </c:pt>
                <c:pt idx="5">
                  <c:v>5</c:v>
                </c:pt>
                <c:pt idx="6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Sheet2!$L$16:$L$22</c15:f>
                <c15:dlblRangeCache>
                  <c:ptCount val="7"/>
                  <c:pt idx="0">
                    <c:v>35%</c:v>
                  </c:pt>
                  <c:pt idx="1">
                    <c:v>16%</c:v>
                  </c:pt>
                  <c:pt idx="2">
                    <c:v>21%</c:v>
                  </c:pt>
                  <c:pt idx="3">
                    <c:v>3%</c:v>
                  </c:pt>
                  <c:pt idx="4">
                    <c:v>13%</c:v>
                  </c:pt>
                  <c:pt idx="5">
                    <c:v>8%</c:v>
                  </c:pt>
                  <c:pt idx="6">
                    <c:v>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7-09C7-7440-879A-C0D36B3E5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1413730255"/>
        <c:axId val="106758767"/>
      </c:barChart>
      <c:catAx>
        <c:axId val="14137302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q-AL"/>
          </a:p>
        </c:txPr>
        <c:crossAx val="106758767"/>
        <c:crosses val="autoZero"/>
        <c:auto val="1"/>
        <c:lblAlgn val="ctr"/>
        <c:lblOffset val="100"/>
        <c:noMultiLvlLbl val="0"/>
      </c:catAx>
      <c:valAx>
        <c:axId val="106758767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14137302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B1-954E-9AB4-C968BBD2BAD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B1-954E-9AB4-C968BBD2BA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Sheet1!$E$24:$E$25</c:f>
              <c:strCache>
                <c:ptCount val="2"/>
                <c:pt idx="0">
                  <c:v>Po / 1 deri 10</c:v>
                </c:pt>
                <c:pt idx="1">
                  <c:v>Jo / 1 deri 10</c:v>
                </c:pt>
              </c:strCache>
            </c:strRef>
          </c:cat>
          <c:val>
            <c:numRef>
              <c:f>Sheet1!$H$24:$H$25</c:f>
              <c:numCache>
                <c:formatCode>General</c:formatCode>
                <c:ptCount val="2"/>
                <c:pt idx="0">
                  <c:v>14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B1-954E-9AB4-C968BBD2B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E0-3248-8292-5A8B308FAC14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E0-3248-8292-5A8B308FAC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Sheet1!$E$26:$E$27</c:f>
              <c:strCache>
                <c:ptCount val="2"/>
                <c:pt idx="0">
                  <c:v>Po / 11+</c:v>
                </c:pt>
                <c:pt idx="1">
                  <c:v>Jo / 11+</c:v>
                </c:pt>
              </c:strCache>
            </c:strRef>
          </c:cat>
          <c:val>
            <c:numRef>
              <c:f>Sheet1!$H$26:$H$27</c:f>
              <c:numCache>
                <c:formatCode>General</c:formatCode>
                <c:ptCount val="2"/>
                <c:pt idx="0">
                  <c:v>20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E0-3248-8292-5A8B308FA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81-854E-B33E-8E23C6AC0CB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81-854E-B33E-8E23C6AC0C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Sheet1!$E$24:$E$25</c:f>
              <c:strCache>
                <c:ptCount val="2"/>
                <c:pt idx="0">
                  <c:v>Po / 1 deri 10</c:v>
                </c:pt>
                <c:pt idx="1">
                  <c:v>Jo / 1 deri 10</c:v>
                </c:pt>
              </c:strCache>
            </c:strRef>
          </c:cat>
          <c:val>
            <c:numRef>
              <c:f>Sheet1!$G$24:$G$25</c:f>
              <c:numCache>
                <c:formatCode>General</c:formatCode>
                <c:ptCount val="2"/>
                <c:pt idx="0">
                  <c:v>22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81-854E-B33E-8E23C6AC0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DE-3D4A-83A8-C5CA4BFDCED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DDE-3D4A-83A8-C5CA4BFDCE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Sheet1!$E$26:$E$27</c:f>
              <c:strCache>
                <c:ptCount val="2"/>
                <c:pt idx="0">
                  <c:v>Po / 11+</c:v>
                </c:pt>
                <c:pt idx="1">
                  <c:v>Jo / 11+</c:v>
                </c:pt>
              </c:strCache>
            </c:strRef>
          </c:cat>
          <c:val>
            <c:numRef>
              <c:f>Sheet1!$G$26:$G$27</c:f>
              <c:numCache>
                <c:formatCode>General</c:formatCode>
                <c:ptCount val="2"/>
                <c:pt idx="0">
                  <c:v>27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DE-3D4A-83A8-C5CA4BFDC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2D-C649-AA18-B3ADD93E152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2D-C649-AA18-B3ADD93E15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Sheet1!$E$24:$E$25</c:f>
              <c:strCache>
                <c:ptCount val="2"/>
                <c:pt idx="0">
                  <c:v>Po / 1 deri 10</c:v>
                </c:pt>
                <c:pt idx="1">
                  <c:v>Jo / 1 deri 10</c:v>
                </c:pt>
              </c:strCache>
            </c:strRef>
          </c:cat>
          <c:val>
            <c:numRef>
              <c:f>Sheet1!$F$24:$F$25</c:f>
              <c:numCache>
                <c:formatCode>General</c:formatCode>
                <c:ptCount val="2"/>
                <c:pt idx="0">
                  <c:v>17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2D-C649-AA18-B3ADD93E1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28-DE44-863E-CB56E901467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28-DE44-863E-CB56E90146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Sheet1!$E$26:$E$27</c:f>
              <c:strCache>
                <c:ptCount val="2"/>
                <c:pt idx="0">
                  <c:v>Po / 11+</c:v>
                </c:pt>
                <c:pt idx="1">
                  <c:v>Jo / 11+</c:v>
                </c:pt>
              </c:strCache>
            </c:strRef>
          </c:cat>
          <c:val>
            <c:numRef>
              <c:f>Sheet1!$F$26:$F$27</c:f>
              <c:numCache>
                <c:formatCode>General</c:formatCode>
                <c:ptCount val="2"/>
                <c:pt idx="0">
                  <c:v>27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28-DE44-863E-CB56E9014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CB-0841-80F3-F3F2FCA1EC2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CB-0841-80F3-F3F2FCA1EC2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Sheet1!$E$24:$E$25</c:f>
              <c:strCache>
                <c:ptCount val="2"/>
                <c:pt idx="0">
                  <c:v>Po / 1 deri 10</c:v>
                </c:pt>
                <c:pt idx="1">
                  <c:v>Jo / 1 deri 10</c:v>
                </c:pt>
              </c:strCache>
            </c:strRef>
          </c:cat>
          <c:val>
            <c:numRef>
              <c:f>Sheet1!$J$24:$J$25</c:f>
              <c:numCache>
                <c:formatCode>General</c:formatCode>
                <c:ptCount val="2"/>
                <c:pt idx="0">
                  <c:v>4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CB-0841-80F3-F3F2FCA1E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AB-B34E-9ED0-07F1BD90553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AB-B34E-9ED0-07F1BD9055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Sheet1!$E$26:$E$27</c:f>
              <c:strCache>
                <c:ptCount val="2"/>
                <c:pt idx="0">
                  <c:v>Po / 11+</c:v>
                </c:pt>
                <c:pt idx="1">
                  <c:v>Jo / 11+</c:v>
                </c:pt>
              </c:strCache>
            </c:strRef>
          </c:cat>
          <c:val>
            <c:numRef>
              <c:f>Sheet1!$J$26:$J$27</c:f>
              <c:numCache>
                <c:formatCode>General</c:formatCode>
                <c:ptCount val="2"/>
                <c:pt idx="0">
                  <c:v>13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AB-B34E-9ED0-07F1BD905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latin typeface="Tw Cen MT" panose="020B0602020104020603" pitchFamily="34" charset="0"/>
              </a:rPr>
              <a:t>MSc në Menaxhment </a:t>
            </a:r>
            <a:r>
              <a:rPr lang="en-US" sz="1400" dirty="0" err="1">
                <a:latin typeface="Tw Cen MT" panose="020B0602020104020603" pitchFamily="34" charset="0"/>
              </a:rPr>
              <a:t>dhe</a:t>
            </a:r>
            <a:r>
              <a:rPr lang="en-US" sz="1400" dirty="0">
                <a:latin typeface="Tw Cen MT" panose="020B0602020104020603" pitchFamily="34" charset="0"/>
              </a:rPr>
              <a:t> </a:t>
            </a:r>
            <a:r>
              <a:rPr lang="en-US" sz="1400" dirty="0" err="1">
                <a:latin typeface="Tw Cen MT" panose="020B0602020104020603" pitchFamily="34" charset="0"/>
              </a:rPr>
              <a:t>Ndërmarrësi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'Q27'!$C$3</c:f>
              <c:strCache>
                <c:ptCount val="1"/>
                <c:pt idx="0">
                  <c:v>Count of Q27. A do të konsideronit të rekomandoni stafin tuaj të ndjek studimet Master për këto kualifikime [MSc në Menaxhment dhe Ndërmarrësi]</c:v>
                </c:pt>
              </c:strCache>
            </c:strRef>
          </c:tx>
          <c:spPr>
            <a:solidFill>
              <a:srgbClr val="105FC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206-4BE4-B73D-98E8F52059C7}"/>
              </c:ext>
            </c:extLst>
          </c:dPt>
          <c:dPt>
            <c:idx val="1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06-4BE4-B73D-98E8F52059C7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206-4BE4-B73D-98E8F52059C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9145ADD-DDA2-0240-BC60-95FBA72894D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685FFD77-21AD-A94B-944B-0510514C001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5206-4BE4-B73D-98E8F52059C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3D0FBB7-B3CF-B540-97A3-5A78566C9DE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C5BE309-95A2-6540-A105-01FC55E2F3D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5206-4BE4-B73D-98E8F52059C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374E39D-DCFA-094B-BD1D-0FEAA6C6984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1BEB528-A9A9-F248-990B-89DC64D4CD00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5206-4BE4-B73D-98E8F52059C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6FBF8FC-7518-7247-AC58-7A902FC17C2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5AE5D3F0-19A6-C84F-8406-A4A4B27E2E4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5206-4BE4-B73D-98E8F52059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'Q27'!$B$4:$B$7</c:f>
              <c:strCache>
                <c:ptCount val="4"/>
                <c:pt idx="0">
                  <c:v>Po</c:v>
                </c:pt>
                <c:pt idx="1">
                  <c:v>Ndoshta</c:v>
                </c:pt>
                <c:pt idx="2">
                  <c:v>Jo</c:v>
                </c:pt>
                <c:pt idx="3">
                  <c:v>Po, Ndoshta</c:v>
                </c:pt>
              </c:strCache>
            </c:strRef>
          </c:cat>
          <c:val>
            <c:numRef>
              <c:f>'Q27'!$C$4:$C$7</c:f>
              <c:numCache>
                <c:formatCode>General</c:formatCode>
                <c:ptCount val="4"/>
                <c:pt idx="0">
                  <c:v>42</c:v>
                </c:pt>
                <c:pt idx="1">
                  <c:v>17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'Q27'!$D$4:$D$7</c15:f>
                <c15:dlblRangeCache>
                  <c:ptCount val="4"/>
                  <c:pt idx="0">
                    <c:v>67%</c:v>
                  </c:pt>
                  <c:pt idx="1">
                    <c:v>27%</c:v>
                  </c:pt>
                  <c:pt idx="2">
                    <c:v>5%</c:v>
                  </c:pt>
                  <c:pt idx="3">
                    <c:v>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5206-4BE4-B73D-98E8F52059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"/>
        <c:axId val="1836337951"/>
        <c:axId val="1836359583"/>
      </c:barChart>
      <c:catAx>
        <c:axId val="18363379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sq-AL"/>
          </a:p>
        </c:txPr>
        <c:crossAx val="1836359583"/>
        <c:crosses val="autoZero"/>
        <c:auto val="1"/>
        <c:lblAlgn val="ctr"/>
        <c:lblOffset val="100"/>
        <c:noMultiLvlLbl val="0"/>
      </c:catAx>
      <c:valAx>
        <c:axId val="1836359583"/>
        <c:scaling>
          <c:orientation val="minMax"/>
          <c:max val="50"/>
        </c:scaling>
        <c:delete val="1"/>
        <c:axPos val="l"/>
        <c:numFmt formatCode="General" sourceLinked="1"/>
        <c:majorTickMark val="out"/>
        <c:minorTickMark val="none"/>
        <c:tickLblPos val="nextTo"/>
        <c:crossAx val="183633795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FFFF">
          <a:lumMod val="75000"/>
        </a:srgbClr>
      </a:solidFill>
    </a:ln>
    <a:effectLst/>
  </c:spPr>
  <c:txPr>
    <a:bodyPr/>
    <a:lstStyle/>
    <a:p>
      <a:pPr>
        <a:defRPr/>
      </a:pPr>
      <a:endParaRPr lang="sq-AL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latin typeface="Tw Cen MT" panose="020B0602020104020603" pitchFamily="34" charset="0"/>
              </a:rPr>
              <a:t>MSc në Menaxhim </a:t>
            </a:r>
            <a:r>
              <a:rPr lang="en-US" sz="1400" dirty="0" err="1">
                <a:latin typeface="Tw Cen MT" panose="020B0602020104020603" pitchFamily="34" charset="0"/>
              </a:rPr>
              <a:t>të</a:t>
            </a:r>
            <a:r>
              <a:rPr lang="en-US" sz="1400" dirty="0">
                <a:latin typeface="Tw Cen MT" panose="020B0602020104020603" pitchFamily="34" charset="0"/>
              </a:rPr>
              <a:t> </a:t>
            </a:r>
            <a:r>
              <a:rPr lang="en-US" sz="1400" dirty="0" err="1">
                <a:latin typeface="Tw Cen MT" panose="020B0602020104020603" pitchFamily="34" charset="0"/>
              </a:rPr>
              <a:t>Financave</a:t>
            </a:r>
            <a:endParaRPr lang="en-US" sz="1400" dirty="0">
              <a:latin typeface="Tw Cen MT" panose="020B06020201040206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title>
    <c:autoTitleDeleted val="0"/>
    <c:plotArea>
      <c:layout>
        <c:manualLayout>
          <c:layoutTarget val="inner"/>
          <c:xMode val="edge"/>
          <c:yMode val="edge"/>
          <c:x val="3.8112573684536473E-2"/>
          <c:y val="0.27530077998249408"/>
          <c:w val="0.92377485263092707"/>
          <c:h val="0.60957004718308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'Q28'!$C$4</c:f>
              <c:strCache>
                <c:ptCount val="1"/>
                <c:pt idx="0">
                  <c:v>Count of Q28. A do të konsideronit të rekomandoni stafin tuaj të ndjek studimet Master për këto kualifikime [MSc në Menaxhim të Financave]</c:v>
                </c:pt>
              </c:strCache>
            </c:strRef>
          </c:tx>
          <c:spPr>
            <a:solidFill>
              <a:srgbClr val="105FC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DD8-4206-A90F-87B36E227269}"/>
              </c:ext>
            </c:extLst>
          </c:dPt>
          <c:dPt>
            <c:idx val="1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D8-4206-A90F-87B36E22726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DD8-4206-A90F-87B36E22726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80BF5D7-D1D9-8C49-926F-BFDDC5608AF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FF7BD839-488D-E745-84DC-6E35021B4B6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4DD8-4206-A90F-87B36E22726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4FCD826-DFEA-A445-BEDC-E7317B896CD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66DBAC0-5FF1-5641-B961-5C5BB07C88F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4DD8-4206-A90F-87B36E22726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41C48F6-F009-2D4B-935A-0EB83BC300C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A2C5F108-B76D-8442-A325-C7F08AD8C22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4DD8-4206-A90F-87B36E2272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'Q28'!$B$5:$B$7</c:f>
              <c:strCache>
                <c:ptCount val="3"/>
                <c:pt idx="0">
                  <c:v>Po</c:v>
                </c:pt>
                <c:pt idx="1">
                  <c:v>Ndoshta</c:v>
                </c:pt>
                <c:pt idx="2">
                  <c:v>Jo</c:v>
                </c:pt>
              </c:strCache>
            </c:strRef>
          </c:cat>
          <c:val>
            <c:numRef>
              <c:f>'Q28'!$C$5:$C$7</c:f>
              <c:numCache>
                <c:formatCode>General</c:formatCode>
                <c:ptCount val="3"/>
                <c:pt idx="0">
                  <c:v>49</c:v>
                </c:pt>
                <c:pt idx="1">
                  <c:v>11</c:v>
                </c:pt>
                <c:pt idx="2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'Q28'!$D$5:$D$7</c15:f>
                <c15:dlblRangeCache>
                  <c:ptCount val="3"/>
                  <c:pt idx="0">
                    <c:v>78%</c:v>
                  </c:pt>
                  <c:pt idx="1">
                    <c:v>17%</c:v>
                  </c:pt>
                  <c:pt idx="2">
                    <c:v>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4DD8-4206-A90F-87B36E2272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"/>
        <c:axId val="1836337951"/>
        <c:axId val="1836359583"/>
      </c:barChart>
      <c:catAx>
        <c:axId val="18363379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sq-AL"/>
          </a:p>
        </c:txPr>
        <c:crossAx val="1836359583"/>
        <c:crosses val="autoZero"/>
        <c:auto val="1"/>
        <c:lblAlgn val="ctr"/>
        <c:lblOffset val="100"/>
        <c:noMultiLvlLbl val="0"/>
      </c:catAx>
      <c:valAx>
        <c:axId val="1836359583"/>
        <c:scaling>
          <c:orientation val="minMax"/>
          <c:max val="50"/>
        </c:scaling>
        <c:delete val="1"/>
        <c:axPos val="l"/>
        <c:numFmt formatCode="General" sourceLinked="1"/>
        <c:majorTickMark val="out"/>
        <c:minorTickMark val="none"/>
        <c:tickLblPos val="nextTo"/>
        <c:crossAx val="183633795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FFFF">
          <a:lumMod val="75000"/>
        </a:srgbClr>
      </a:solidFill>
    </a:ln>
    <a:effectLst/>
  </c:spPr>
  <c:txPr>
    <a:bodyPr/>
    <a:lstStyle/>
    <a:p>
      <a:pPr>
        <a:defRPr/>
      </a:pPr>
      <a:endParaRPr lang="sq-A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Lokacioni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4BDF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72D339B-2887-9B4C-B896-F3E3B5561A6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CCE80463-D34D-994D-8F64-53500992859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398B-E54C-81AC-0F946359516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392593A-C190-B742-A17B-CC3C18811FC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C07CDBB0-8998-554E-ADE1-2777D669D8E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98B-E54C-81AC-0F946359516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0625173-E811-244A-AD7C-051E4691FB03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CE706F85-5FEF-E743-A4C0-FAF503AD8FE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398B-E54C-81AC-0F946359516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CEA7E81-8B56-B843-8578-0E10C8D6F33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E69C15B-85BC-3744-9616-04AE0EFB7C6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98B-E54C-81AC-0F946359516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6E83102-9EDD-3349-B558-2204CFA8725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6E3EC2F5-8204-4C48-8F29-45DA395E805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398B-E54C-81AC-0F94635951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q-A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Sheet2!$J$5:$J$9</c:f>
              <c:strCache>
                <c:ptCount val="5"/>
                <c:pt idx="0">
                  <c:v>Gjilan</c:v>
                </c:pt>
                <c:pt idx="1">
                  <c:v>Ferizaj</c:v>
                </c:pt>
                <c:pt idx="2">
                  <c:v>Viti</c:v>
                </c:pt>
                <c:pt idx="3">
                  <c:v>Kamenicë</c:v>
                </c:pt>
                <c:pt idx="4">
                  <c:v>NovoBërdë</c:v>
                </c:pt>
              </c:strCache>
            </c:strRef>
          </c:cat>
          <c:val>
            <c:numRef>
              <c:f>Sheet2!$K$5:$K$9</c:f>
              <c:numCache>
                <c:formatCode>General</c:formatCode>
                <c:ptCount val="5"/>
                <c:pt idx="0">
                  <c:v>26</c:v>
                </c:pt>
                <c:pt idx="1">
                  <c:v>22</c:v>
                </c:pt>
                <c:pt idx="2">
                  <c:v>6</c:v>
                </c:pt>
                <c:pt idx="3">
                  <c:v>6</c:v>
                </c:pt>
                <c:pt idx="4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Sheet2!$L$5:$L$9</c15:f>
                <c15:dlblRangeCache>
                  <c:ptCount val="5"/>
                  <c:pt idx="0">
                    <c:v>41%</c:v>
                  </c:pt>
                  <c:pt idx="1">
                    <c:v>35%</c:v>
                  </c:pt>
                  <c:pt idx="2">
                    <c:v>10%</c:v>
                  </c:pt>
                  <c:pt idx="3">
                    <c:v>10%</c:v>
                  </c:pt>
                  <c:pt idx="4">
                    <c:v>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398B-E54C-81AC-0F9463595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27"/>
        <c:axId val="173056815"/>
        <c:axId val="1413933295"/>
      </c:barChart>
      <c:catAx>
        <c:axId val="173056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q-AL"/>
          </a:p>
        </c:txPr>
        <c:crossAx val="1413933295"/>
        <c:crosses val="autoZero"/>
        <c:auto val="1"/>
        <c:lblAlgn val="ctr"/>
        <c:lblOffset val="100"/>
        <c:noMultiLvlLbl val="0"/>
      </c:catAx>
      <c:valAx>
        <c:axId val="141393329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3056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latin typeface="Tw Cen MT" panose="020B0602020104020603" pitchFamily="34" charset="0"/>
              </a:rPr>
              <a:t>MSc në Menaxhim Marketingu </a:t>
            </a:r>
            <a:r>
              <a:rPr lang="en-US" sz="1400" dirty="0" err="1">
                <a:latin typeface="Tw Cen MT" panose="020B0602020104020603" pitchFamily="34" charset="0"/>
              </a:rPr>
              <a:t>dhe</a:t>
            </a:r>
            <a:r>
              <a:rPr lang="en-US" sz="1400" dirty="0">
                <a:latin typeface="Tw Cen MT" panose="020B0602020104020603" pitchFamily="34" charset="0"/>
              </a:rPr>
              <a:t> </a:t>
            </a:r>
            <a:r>
              <a:rPr lang="en-US" sz="1400" dirty="0" err="1">
                <a:latin typeface="Tw Cen MT" panose="020B0602020104020603" pitchFamily="34" charset="0"/>
              </a:rPr>
              <a:t>Komunikim</a:t>
            </a:r>
            <a:endParaRPr lang="en-US" sz="1400" dirty="0">
              <a:latin typeface="Tw Cen MT" panose="020B06020201040206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'Q29'!$C$4</c:f>
              <c:strCache>
                <c:ptCount val="1"/>
                <c:pt idx="0">
                  <c:v>Count of Q29. A do të konsideronit të rekomandoni stafin tuaj të ndjek studimet Master për këto kualifikime [MSc në Menaxhim Marketingu dhe Komunikim]</c:v>
                </c:pt>
              </c:strCache>
            </c:strRef>
          </c:tx>
          <c:spPr>
            <a:solidFill>
              <a:srgbClr val="105FC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7D6-49CE-A616-02AD6A9653A7}"/>
              </c:ext>
            </c:extLst>
          </c:dPt>
          <c:dPt>
            <c:idx val="1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D6-49CE-A616-02AD6A9653A7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7D6-49CE-A616-02AD6A9653A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D10AFFB-085B-554A-B92E-D71E0F49842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6745C8B1-B700-AF49-BF79-26DEB8DEC588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E7D6-49CE-A616-02AD6A9653A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2D09BEE-BC02-0D4E-AFEB-C9214FE27B8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C604EC8B-C525-0247-8CF1-5FCE7AD52BD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E7D6-49CE-A616-02AD6A9653A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212F326-37F8-CD44-876C-735F8860147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2FF0E51-9ECE-5744-B673-0D166CBC22B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E7D6-49CE-A616-02AD6A9653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'Q29'!$B$5:$B$7</c:f>
              <c:strCache>
                <c:ptCount val="3"/>
                <c:pt idx="0">
                  <c:v>Po</c:v>
                </c:pt>
                <c:pt idx="1">
                  <c:v>Ndoshta</c:v>
                </c:pt>
                <c:pt idx="2">
                  <c:v>Jo</c:v>
                </c:pt>
              </c:strCache>
            </c:strRef>
          </c:cat>
          <c:val>
            <c:numRef>
              <c:f>'Q29'!$C$5:$C$7</c:f>
              <c:numCache>
                <c:formatCode>General</c:formatCode>
                <c:ptCount val="3"/>
                <c:pt idx="0">
                  <c:v>42</c:v>
                </c:pt>
                <c:pt idx="1">
                  <c:v>19</c:v>
                </c:pt>
                <c:pt idx="2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'Q29'!$D$5:$D$7</c15:f>
                <c15:dlblRangeCache>
                  <c:ptCount val="3"/>
                  <c:pt idx="0">
                    <c:v>67%</c:v>
                  </c:pt>
                  <c:pt idx="1">
                    <c:v>30%</c:v>
                  </c:pt>
                  <c:pt idx="2">
                    <c:v>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E7D6-49CE-A616-02AD6A9653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"/>
        <c:axId val="1836337951"/>
        <c:axId val="1836359583"/>
      </c:barChart>
      <c:catAx>
        <c:axId val="18363379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sq-AL"/>
          </a:p>
        </c:txPr>
        <c:crossAx val="1836359583"/>
        <c:crosses val="autoZero"/>
        <c:auto val="1"/>
        <c:lblAlgn val="ctr"/>
        <c:lblOffset val="100"/>
        <c:noMultiLvlLbl val="0"/>
      </c:catAx>
      <c:valAx>
        <c:axId val="1836359583"/>
        <c:scaling>
          <c:orientation val="minMax"/>
          <c:max val="50"/>
        </c:scaling>
        <c:delete val="1"/>
        <c:axPos val="l"/>
        <c:numFmt formatCode="General" sourceLinked="1"/>
        <c:majorTickMark val="out"/>
        <c:minorTickMark val="none"/>
        <c:tickLblPos val="nextTo"/>
        <c:crossAx val="183633795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FFFF">
          <a:lumMod val="75000"/>
        </a:srgbClr>
      </a:solidFill>
    </a:ln>
    <a:effectLst/>
  </c:spPr>
  <c:txPr>
    <a:bodyPr/>
    <a:lstStyle/>
    <a:p>
      <a:pPr>
        <a:defRPr/>
      </a:pPr>
      <a:endParaRPr lang="sq-AL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latin typeface="Tw Cen MT" panose="020B0602020104020603" pitchFamily="34" charset="0"/>
              </a:rPr>
              <a:t>MSc Menaxhment </a:t>
            </a:r>
            <a:r>
              <a:rPr lang="en-US" sz="1400" dirty="0" err="1">
                <a:latin typeface="Tw Cen MT" panose="020B0602020104020603" pitchFamily="34" charset="0"/>
              </a:rPr>
              <a:t>dhe</a:t>
            </a:r>
            <a:r>
              <a:rPr lang="en-US" sz="1400" dirty="0">
                <a:latin typeface="Tw Cen MT" panose="020B0602020104020603" pitchFamily="34" charset="0"/>
              </a:rPr>
              <a:t> </a:t>
            </a:r>
            <a:r>
              <a:rPr lang="en-US" sz="1400" dirty="0" err="1">
                <a:latin typeface="Tw Cen MT" panose="020B0602020104020603" pitchFamily="34" charset="0"/>
              </a:rPr>
              <a:t>Ndërmarrësi</a:t>
            </a:r>
            <a:endParaRPr lang="en-US" sz="1400" dirty="0">
              <a:latin typeface="Tw Cen MT" panose="020B06020201040206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'Q30'!$C$4</c:f>
              <c:strCache>
                <c:ptCount val="1"/>
                <c:pt idx="0">
                  <c:v>Count of Q30. Si do ti rankonit për nga relevanca programet e poshtë shenuara që ti ofroj Fakulteti Ekonomik ne Gjilan? [MSc Menaxhment dhe Ndërmarrësi]</c:v>
                </c:pt>
              </c:strCache>
            </c:strRef>
          </c:tx>
          <c:spPr>
            <a:solidFill>
              <a:srgbClr val="105FC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5EF-4171-A127-02631C4B7936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1">
                  <a:alpha val="50196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5EF-4171-A127-02631C4B7936}"/>
              </c:ext>
            </c:extLst>
          </c:dPt>
          <c:dPt>
            <c:idx val="2"/>
            <c:invertIfNegative val="0"/>
            <c:bubble3D val="0"/>
            <c:spPr>
              <a:solidFill>
                <a:srgbClr val="FFFFFF">
                  <a:lumMod val="6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5EF-4171-A127-02631C4B793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BAC20D1-D293-D142-A043-79E065C10C0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E3A04263-B411-5746-989D-1F4E58E8474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25EF-4171-A127-02631C4B793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DB0AA21-2F4F-2B44-803A-9ECD206BEFB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4AE6E73-D1D2-014B-9EA5-B7C0F92B8F48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5EF-4171-A127-02631C4B793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0D04F36-A79A-BD4D-9398-68911CFAA93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736C4F0-E65E-5046-AE8C-C13FCC7710B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25EF-4171-A127-02631C4B79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'Q30'!$B$5:$B$7</c:f>
              <c:strCache>
                <c:ptCount val="3"/>
                <c:pt idx="0">
                  <c:v>Shumë Relevante</c:v>
                </c:pt>
                <c:pt idx="1">
                  <c:v>Relevante</c:v>
                </c:pt>
                <c:pt idx="2">
                  <c:v>Neutral</c:v>
                </c:pt>
              </c:strCache>
            </c:strRef>
          </c:cat>
          <c:val>
            <c:numRef>
              <c:f>'Q30'!$C$5:$C$7</c:f>
              <c:numCache>
                <c:formatCode>General</c:formatCode>
                <c:ptCount val="3"/>
                <c:pt idx="0">
                  <c:v>29</c:v>
                </c:pt>
                <c:pt idx="1">
                  <c:v>18</c:v>
                </c:pt>
                <c:pt idx="2">
                  <c:v>16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'Q30'!$D$5:$D$7</c15:f>
                <c15:dlblRangeCache>
                  <c:ptCount val="3"/>
                  <c:pt idx="0">
                    <c:v>46%</c:v>
                  </c:pt>
                  <c:pt idx="1">
                    <c:v>29%</c:v>
                  </c:pt>
                  <c:pt idx="2">
                    <c:v>25%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25EF-4171-A127-02631C4B793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"/>
        <c:axId val="1836337951"/>
        <c:axId val="1836359583"/>
      </c:barChart>
      <c:catAx>
        <c:axId val="18363379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sq-AL"/>
          </a:p>
        </c:txPr>
        <c:crossAx val="1836359583"/>
        <c:crosses val="autoZero"/>
        <c:auto val="1"/>
        <c:lblAlgn val="ctr"/>
        <c:lblOffset val="100"/>
        <c:noMultiLvlLbl val="0"/>
      </c:catAx>
      <c:valAx>
        <c:axId val="1836359583"/>
        <c:scaling>
          <c:orientation val="minMax"/>
          <c:max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183633795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FFFF">
          <a:lumMod val="75000"/>
        </a:srgbClr>
      </a:solidFill>
    </a:ln>
    <a:effectLst/>
  </c:spPr>
  <c:txPr>
    <a:bodyPr/>
    <a:lstStyle/>
    <a:p>
      <a:pPr>
        <a:defRPr/>
      </a:pPr>
      <a:endParaRPr lang="sq-AL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latin typeface="Tw Cen MT" panose="020B0602020104020603" pitchFamily="34" charset="0"/>
              </a:rPr>
              <a:t>MSc Menaxhim </a:t>
            </a:r>
            <a:r>
              <a:rPr lang="en-US" sz="1400" dirty="0" err="1">
                <a:latin typeface="Tw Cen MT" panose="020B0602020104020603" pitchFamily="34" charset="0"/>
              </a:rPr>
              <a:t>i</a:t>
            </a:r>
            <a:r>
              <a:rPr lang="en-US" sz="1400" dirty="0">
                <a:latin typeface="Tw Cen MT" panose="020B0602020104020603" pitchFamily="34" charset="0"/>
              </a:rPr>
              <a:t> </a:t>
            </a:r>
            <a:r>
              <a:rPr lang="en-US" sz="1400" dirty="0" err="1">
                <a:latin typeface="Tw Cen MT" panose="020B0602020104020603" pitchFamily="34" charset="0"/>
              </a:rPr>
              <a:t>Financave</a:t>
            </a:r>
            <a:endParaRPr lang="en-US" sz="1400" dirty="0">
              <a:latin typeface="Tw Cen MT" panose="020B06020201040206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'Q31'!$C$3</c:f>
              <c:strCache>
                <c:ptCount val="1"/>
                <c:pt idx="0">
                  <c:v>Count of Q31. Si do ti rankonit për nga relevanca programet e poshtë shenuara që ti ofroj Fakulteti Ekonomik ne Gjilan? [MSc Menaxhim i Financave]</c:v>
                </c:pt>
              </c:strCache>
            </c:strRef>
          </c:tx>
          <c:spPr>
            <a:solidFill>
              <a:srgbClr val="105FC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47A-4F1F-BF2D-F1E4924A65D5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1">
                  <a:alpha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7A-4F1F-BF2D-F1E4924A65D5}"/>
              </c:ext>
            </c:extLst>
          </c:dPt>
          <c:dPt>
            <c:idx val="2"/>
            <c:invertIfNegative val="0"/>
            <c:bubble3D val="0"/>
            <c:spPr>
              <a:solidFill>
                <a:srgbClr val="FFFFFF">
                  <a:lumMod val="6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47A-4F1F-BF2D-F1E4924A65D5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47A-4F1F-BF2D-F1E4924A65D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5D6DBD8-3907-C948-8EBF-A4588B35F90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F9253AC-38FA-C041-A174-FBEACDCC979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D47A-4F1F-BF2D-F1E4924A65D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787A46B-1E1D-164C-AA7E-8478EF4C8D2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60AD5224-F906-9449-B148-7214D3C1CAC0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47A-4F1F-BF2D-F1E4924A65D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517E080-1225-864F-872D-3FD5FE8D84EF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C1B0D8C6-A4F1-0248-B644-80AD80EEDFD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D47A-4F1F-BF2D-F1E4924A65D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49966FF-0AF0-C942-984C-4695C7A8767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E82D02F8-A9A6-B045-AF62-76A3FCA8BFD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D47A-4F1F-BF2D-F1E4924A65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'Q31'!$B$4:$B$7</c:f>
              <c:strCache>
                <c:ptCount val="4"/>
                <c:pt idx="0">
                  <c:v>Shumë Relevante</c:v>
                </c:pt>
                <c:pt idx="1">
                  <c:v>Relevante</c:v>
                </c:pt>
                <c:pt idx="2">
                  <c:v>Neutral</c:v>
                </c:pt>
                <c:pt idx="3">
                  <c:v>Jo relevante</c:v>
                </c:pt>
              </c:strCache>
            </c:strRef>
          </c:cat>
          <c:val>
            <c:numRef>
              <c:f>'Q31'!$C$4:$C$7</c:f>
              <c:numCache>
                <c:formatCode>General</c:formatCode>
                <c:ptCount val="4"/>
                <c:pt idx="0">
                  <c:v>30</c:v>
                </c:pt>
                <c:pt idx="1">
                  <c:v>16</c:v>
                </c:pt>
                <c:pt idx="2">
                  <c:v>16</c:v>
                </c:pt>
                <c:pt idx="3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'Q31'!$D$4:$D$7</c15:f>
                <c15:dlblRangeCache>
                  <c:ptCount val="4"/>
                  <c:pt idx="0">
                    <c:v>48%</c:v>
                  </c:pt>
                  <c:pt idx="1">
                    <c:v>25%</c:v>
                  </c:pt>
                  <c:pt idx="2">
                    <c:v>25%</c:v>
                  </c:pt>
                  <c:pt idx="3">
                    <c:v>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D47A-4F1F-BF2D-F1E4924A65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"/>
        <c:axId val="1836337951"/>
        <c:axId val="1836359583"/>
      </c:barChart>
      <c:catAx>
        <c:axId val="18363379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sq-AL"/>
          </a:p>
        </c:txPr>
        <c:crossAx val="1836359583"/>
        <c:crosses val="autoZero"/>
        <c:auto val="1"/>
        <c:lblAlgn val="ctr"/>
        <c:lblOffset val="100"/>
        <c:noMultiLvlLbl val="0"/>
      </c:catAx>
      <c:valAx>
        <c:axId val="1836359583"/>
        <c:scaling>
          <c:orientation val="minMax"/>
          <c:max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183633795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FFFF">
          <a:lumMod val="75000"/>
        </a:srgbClr>
      </a:solidFill>
    </a:ln>
    <a:effectLst/>
  </c:spPr>
  <c:txPr>
    <a:bodyPr/>
    <a:lstStyle/>
    <a:p>
      <a:pPr>
        <a:defRPr/>
      </a:pPr>
      <a:endParaRPr lang="sq-AL"/>
    </a:p>
  </c:txPr>
  <c:externalData r:id="rId4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latin typeface="Tw Cen MT" panose="020B0602020104020603" pitchFamily="34" charset="0"/>
              </a:rPr>
              <a:t>MSc Menaxhim i Marketingut </a:t>
            </a:r>
            <a:r>
              <a:rPr lang="en-US" sz="1400" dirty="0" err="1">
                <a:latin typeface="Tw Cen MT" panose="020B0602020104020603" pitchFamily="34" charset="0"/>
              </a:rPr>
              <a:t>dhe</a:t>
            </a:r>
            <a:r>
              <a:rPr lang="en-US" sz="1400" dirty="0">
                <a:latin typeface="Tw Cen MT" panose="020B0602020104020603" pitchFamily="34" charset="0"/>
              </a:rPr>
              <a:t> </a:t>
            </a:r>
            <a:r>
              <a:rPr lang="en-US" sz="1400" dirty="0" err="1">
                <a:latin typeface="Tw Cen MT" panose="020B0602020104020603" pitchFamily="34" charset="0"/>
              </a:rPr>
              <a:t>Komunikimit</a:t>
            </a:r>
            <a:endParaRPr lang="en-US" sz="1400" dirty="0">
              <a:latin typeface="Tw Cen MT" panose="020B06020201040206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05FC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C17-4774-87F9-3382BE3E6B92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1">
                  <a:alpha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17-4774-87F9-3382BE3E6B92}"/>
              </c:ext>
            </c:extLst>
          </c:dPt>
          <c:dPt>
            <c:idx val="2"/>
            <c:invertIfNegative val="0"/>
            <c:bubble3D val="0"/>
            <c:spPr>
              <a:solidFill>
                <a:srgbClr val="FFFFFF">
                  <a:lumMod val="6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C17-4774-87F9-3382BE3E6B92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17-4774-87F9-3382BE3E6B9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30822DA-FCEC-E440-89E9-59FCEBD53ECA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A0EBA5E0-F176-3A45-BD57-55E740EC62E4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8C17-4774-87F9-3382BE3E6B9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DB56457-4F13-0141-9FDC-77DF8EECF89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5EDA47C0-FCCD-FB40-99F3-05CCDBE301E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C17-4774-87F9-3382BE3E6B9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7AEFDD6-CBED-C84B-A992-1F245666D59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4C4ACC8-3D30-7C4F-B4B5-747CCB56A76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8C17-4774-87F9-3382BE3E6B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9A8A3DD-C057-2A4B-BBAB-4C0D9B23A479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6A7F3377-FA0B-5149-A586-4FDC0BD6C62F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8C17-4774-87F9-3382BE3E6B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'Q32'!$B$4:$B$7</c:f>
              <c:strCache>
                <c:ptCount val="4"/>
                <c:pt idx="0">
                  <c:v>Shumë Relevante</c:v>
                </c:pt>
                <c:pt idx="1">
                  <c:v>Relevante</c:v>
                </c:pt>
                <c:pt idx="2">
                  <c:v>Neutral</c:v>
                </c:pt>
                <c:pt idx="3">
                  <c:v>Jo relevante</c:v>
                </c:pt>
              </c:strCache>
            </c:strRef>
          </c:cat>
          <c:val>
            <c:numRef>
              <c:f>'Q32'!$C$4:$C$7</c:f>
              <c:numCache>
                <c:formatCode>General</c:formatCode>
                <c:ptCount val="4"/>
                <c:pt idx="0">
                  <c:v>34</c:v>
                </c:pt>
                <c:pt idx="1">
                  <c:v>11</c:v>
                </c:pt>
                <c:pt idx="2">
                  <c:v>15</c:v>
                </c:pt>
                <c:pt idx="3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'Q32'!$D$4:$D$7</c15:f>
                <c15:dlblRangeCache>
                  <c:ptCount val="4"/>
                  <c:pt idx="0">
                    <c:v>54%</c:v>
                  </c:pt>
                  <c:pt idx="1">
                    <c:v>17%</c:v>
                  </c:pt>
                  <c:pt idx="2">
                    <c:v>24%</c:v>
                  </c:pt>
                  <c:pt idx="3">
                    <c:v>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8C17-4774-87F9-3382BE3E6B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"/>
        <c:axId val="1836337951"/>
        <c:axId val="1836359583"/>
      </c:barChart>
      <c:catAx>
        <c:axId val="18363379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sq-AL"/>
          </a:p>
        </c:txPr>
        <c:crossAx val="1836359583"/>
        <c:crosses val="autoZero"/>
        <c:auto val="1"/>
        <c:lblAlgn val="ctr"/>
        <c:lblOffset val="100"/>
        <c:noMultiLvlLbl val="0"/>
      </c:catAx>
      <c:valAx>
        <c:axId val="1836359583"/>
        <c:scaling>
          <c:orientation val="minMax"/>
          <c:max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183633795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FFFF">
          <a:lumMod val="75000"/>
        </a:srgbClr>
      </a:solidFill>
    </a:ln>
    <a:effectLst/>
  </c:spPr>
  <c:txPr>
    <a:bodyPr/>
    <a:lstStyle/>
    <a:p>
      <a:pPr>
        <a:defRPr/>
      </a:pPr>
      <a:endParaRPr lang="sq-AL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latin typeface="Tw Cen MT" panose="020B0602020104020603" pitchFamily="34" charset="0"/>
              </a:rPr>
              <a:t>Cilat </a:t>
            </a:r>
            <a:r>
              <a:rPr lang="en-US" sz="1600" b="1" dirty="0" err="1">
                <a:latin typeface="Tw Cen MT" panose="020B0602020104020603" pitchFamily="34" charset="0"/>
              </a:rPr>
              <a:t>janë</a:t>
            </a:r>
            <a:r>
              <a:rPr lang="en-US" sz="1600" b="1" dirty="0">
                <a:latin typeface="Tw Cen MT" panose="020B0602020104020603" pitchFamily="34" charset="0"/>
              </a:rPr>
              <a:t> </a:t>
            </a:r>
            <a:r>
              <a:rPr lang="en-US" sz="1600" b="1" dirty="0" err="1">
                <a:latin typeface="Tw Cen MT" panose="020B0602020104020603" pitchFamily="34" charset="0"/>
              </a:rPr>
              <a:t>njohuritë</a:t>
            </a:r>
            <a:r>
              <a:rPr lang="en-US" sz="1600" b="1" dirty="0">
                <a:latin typeface="Tw Cen MT" panose="020B0602020104020603" pitchFamily="34" charset="0"/>
              </a:rPr>
              <a:t> teknike që konsideroni se duhet ti ketë një person me </a:t>
            </a:r>
            <a:r>
              <a:rPr lang="en-US" sz="1600" b="1" dirty="0" err="1">
                <a:latin typeface="Tw Cen MT" panose="020B0602020104020603" pitchFamily="34" charset="0"/>
              </a:rPr>
              <a:t>titullin</a:t>
            </a:r>
            <a:r>
              <a:rPr lang="en-US" sz="1600" b="1" dirty="0">
                <a:latin typeface="Tw Cen MT" panose="020B0602020104020603" pitchFamily="34" charset="0"/>
              </a:rPr>
              <a:t> Master</a:t>
            </a:r>
            <a:r>
              <a:rPr lang="en-US" sz="1600" b="1" baseline="0" dirty="0">
                <a:latin typeface="Tw Cen MT" panose="020B0602020104020603" pitchFamily="34" charset="0"/>
              </a:rPr>
              <a:t> ne </a:t>
            </a:r>
            <a:r>
              <a:rPr lang="en-US" sz="1600" b="1" baseline="0" dirty="0" err="1">
                <a:latin typeface="Tw Cen MT" panose="020B0602020104020603" pitchFamily="34" charset="0"/>
              </a:rPr>
              <a:t>profilet</a:t>
            </a:r>
            <a:r>
              <a:rPr lang="en-US" sz="1600" b="1" baseline="0" dirty="0">
                <a:latin typeface="Tw Cen MT" panose="020B0602020104020603" pitchFamily="34" charset="0"/>
              </a:rPr>
              <a:t> e </a:t>
            </a:r>
            <a:r>
              <a:rPr lang="en-US" sz="1600" b="1" baseline="0" dirty="0" err="1">
                <a:latin typeface="Tw Cen MT" panose="020B0602020104020603" pitchFamily="34" charset="0"/>
              </a:rPr>
              <a:t>lartë</a:t>
            </a:r>
            <a:r>
              <a:rPr lang="en-US" sz="1600" b="1" baseline="0" dirty="0">
                <a:latin typeface="Tw Cen MT" panose="020B0602020104020603" pitchFamily="34" charset="0"/>
              </a:rPr>
              <a:t> </a:t>
            </a:r>
            <a:r>
              <a:rPr lang="en-US" sz="1600" b="1" baseline="0" dirty="0" err="1">
                <a:latin typeface="Tw Cen MT" panose="020B0602020104020603" pitchFamily="34" charset="0"/>
              </a:rPr>
              <a:t>përmendura</a:t>
            </a:r>
            <a:r>
              <a:rPr lang="en-US" sz="1600" b="1" dirty="0">
                <a:latin typeface="Tw Cen MT" panose="020B0602020104020603" pitchFamily="34" charset="0"/>
              </a:rPr>
              <a:t>?</a:t>
            </a:r>
          </a:p>
        </c:rich>
      </c:tx>
      <c:layout>
        <c:manualLayout>
          <c:xMode val="edge"/>
          <c:yMode val="edge"/>
          <c:x val="0.13273782879188811"/>
          <c:y val="4.07008928771728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title>
    <c:autoTitleDeleted val="0"/>
    <c:plotArea>
      <c:layout>
        <c:manualLayout>
          <c:layoutTarget val="inner"/>
          <c:xMode val="edge"/>
          <c:yMode val="edge"/>
          <c:x val="0.35893151822926112"/>
          <c:y val="0.19032955331357612"/>
          <c:w val="0.5576262307902714"/>
          <c:h val="0.7247316358319124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375-4C9B-9D2A-D64D5B6BA24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E30F623-19C1-3F47-859B-A764BCC3181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741C66C-E1B2-4347-B22E-BEFC9A8D3A9B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2375-4C9B-9D2A-D64D5B6BA24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1794600-FD15-D44C-8BAA-C8F78BAEF18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F79D55D6-FEE7-ED40-8B97-36BF28209D9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375-4C9B-9D2A-D64D5B6BA24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5772892-1069-9F4C-8181-0C382DC176A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55406EF-BFA5-8848-95F0-1CB9E2A5692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2375-4C9B-9D2A-D64D5B6BA24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FD0FEB6-A158-7B4F-9971-F455F288668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B1993AC-5EB5-0B4E-BB0E-A93577845F9F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375-4C9B-9D2A-D64D5B6BA24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FDA427A-9926-324B-9B3A-D3693CD90A0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FCA83A60-8870-5449-9D01-ACC92873826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2375-4C9B-9D2A-D64D5B6BA24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002BB8C-954E-A840-BAAA-6CDAD799AC7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213B25F3-C4AD-124D-995E-04DE6AE8374D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2375-4C9B-9D2A-D64D5B6BA24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F0AAEAE-0C66-1A47-B48F-059AF9FB4E8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519CADC-BF82-1D40-ABC0-C3DFE0D182E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2375-4C9B-9D2A-D64D5B6BA24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885FFAA-14D6-9A4D-ACB6-AB0260EADF1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CC88129-6246-994D-A950-258C5250B60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2375-4C9B-9D2A-D64D5B6BA24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820F8D90-1305-C746-99F1-7C51DE5274EB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E9AF19E7-D05E-C749-A5CA-2F9E98DC4E1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2375-4C9B-9D2A-D64D5B6BA24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5D91B4F-5613-3149-9C8F-5C97C6AADD2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E0950E8-D118-B343-90B6-50F1FF54899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2375-4C9B-9D2A-D64D5B6BA24D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sq-A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'Q34'!$F$5:$F$14</c:f>
              <c:strCache>
                <c:ptCount val="10"/>
                <c:pt idx="0">
                  <c:v>Njohuri menaxheriale</c:v>
                </c:pt>
                <c:pt idx="1">
                  <c:v>Njohuri per teknologji</c:v>
                </c:pt>
                <c:pt idx="2">
                  <c:v>Shkathtesi ne komunikim</c:v>
                </c:pt>
                <c:pt idx="3">
                  <c:v>Shkathtesi ne kontabilitet</c:v>
                </c:pt>
                <c:pt idx="4">
                  <c:v>Njohuri në prodhim</c:v>
                </c:pt>
                <c:pt idx="5">
                  <c:v>Njohuri Financiare</c:v>
                </c:pt>
                <c:pt idx="6">
                  <c:v>Njohuri teorike dhe praktike</c:v>
                </c:pt>
                <c:pt idx="7">
                  <c:v>Nuk e di</c:v>
                </c:pt>
                <c:pt idx="8">
                  <c:v>Njohuri praktike</c:v>
                </c:pt>
                <c:pt idx="9">
                  <c:v>Shkathtesi menaxheriale</c:v>
                </c:pt>
              </c:strCache>
            </c:strRef>
          </c:cat>
          <c:val>
            <c:numRef>
              <c:f>'Q34'!$G$5:$G$14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5</c:v>
                </c:pt>
                <c:pt idx="7">
                  <c:v>8</c:v>
                </c:pt>
                <c:pt idx="8">
                  <c:v>15</c:v>
                </c:pt>
                <c:pt idx="9">
                  <c:v>18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'Q34'!$H$5:$H$14</c15:f>
                <c15:dlblRangeCache>
                  <c:ptCount val="10"/>
                  <c:pt idx="0">
                    <c:v>3%</c:v>
                  </c:pt>
                  <c:pt idx="1">
                    <c:v>3%</c:v>
                  </c:pt>
                  <c:pt idx="2">
                    <c:v>5%</c:v>
                  </c:pt>
                  <c:pt idx="3">
                    <c:v>5%</c:v>
                  </c:pt>
                  <c:pt idx="4">
                    <c:v>5%</c:v>
                  </c:pt>
                  <c:pt idx="5">
                    <c:v>5%</c:v>
                  </c:pt>
                  <c:pt idx="6">
                    <c:v>8%</c:v>
                  </c:pt>
                  <c:pt idx="7">
                    <c:v>13%</c:v>
                  </c:pt>
                  <c:pt idx="8">
                    <c:v>24%</c:v>
                  </c:pt>
                  <c:pt idx="9">
                    <c:v>29%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2375-4C9B-9D2A-D64D5B6BA2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axId val="1836337951"/>
        <c:axId val="1836359583"/>
      </c:barChart>
      <c:catAx>
        <c:axId val="18363379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sq-AL"/>
          </a:p>
        </c:txPr>
        <c:crossAx val="1836359583"/>
        <c:crosses val="autoZero"/>
        <c:auto val="1"/>
        <c:lblAlgn val="ctr"/>
        <c:lblOffset val="100"/>
        <c:noMultiLvlLbl val="0"/>
      </c:catAx>
      <c:valAx>
        <c:axId val="1836359583"/>
        <c:scaling>
          <c:orientation val="minMax"/>
          <c:max val="20"/>
        </c:scaling>
        <c:delete val="1"/>
        <c:axPos val="b"/>
        <c:numFmt formatCode="General" sourceLinked="1"/>
        <c:majorTickMark val="none"/>
        <c:minorTickMark val="none"/>
        <c:tickLblPos val="nextTo"/>
        <c:crossAx val="1836337951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sq-A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latin typeface="Tw Cen MT" panose="020B0602020104020603" pitchFamily="34" charset="0"/>
              </a:rPr>
              <a:t>Sa ka qënë luhatja në numrin e të punësuarve brenda kompanisë, gjatë vitit të fundit?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title>
    <c:autoTitleDeleted val="0"/>
    <c:plotArea>
      <c:layout>
        <c:manualLayout>
          <c:layoutTarget val="inner"/>
          <c:xMode val="edge"/>
          <c:yMode val="edge"/>
          <c:x val="0.35936446444518721"/>
          <c:y val="0.27689969966752093"/>
          <c:w val="0.51470021098085583"/>
          <c:h val="0.653796621234805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'Q5'!$C$4</c:f>
              <c:strCache>
                <c:ptCount val="1"/>
                <c:pt idx="0">
                  <c:v>Count of Q5. Sa ka qënë luhatja në numrin e të punësuarve brenda kompanisë, gjatë vitit të fundit?</c:v>
                </c:pt>
              </c:strCache>
            </c:strRef>
          </c:tx>
          <c:spPr>
            <a:solidFill>
              <a:srgbClr val="94BDF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83AD9FE-3653-9046-9519-653104CAF3C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E0825BC3-383D-FE4B-BC74-4B87A3EBB03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CAF3-4BE7-B47F-1B05E2D102A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5649490-38F6-B344-9529-3AA6D703463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6A9FDD1-993E-2244-A6A9-7BE64CF6FE8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AF3-4BE7-B47F-1B05E2D102A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FB84CD1-A281-7D4B-953D-1D0713FEC23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C1F5F53C-DE7C-884B-BF0A-1C68E0B119B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CAF3-4BE7-B47F-1B05E2D102A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6A1E975-5B48-3848-B5D6-FDA89BF40F3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2C2C7458-7564-8541-A95A-8F0BE311F8E4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CAF3-4BE7-B47F-1B05E2D102A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AF223C7-D2F6-BD48-AF0A-B2063087F86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35AA428-A405-054A-8F0F-01BDB0ADCBB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CAF3-4BE7-B47F-1B05E2D102A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209D8DB-BA48-A04C-8D74-3686380D6A4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A78F11D5-94E9-1C46-8C1C-17827E78DF0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CAF3-4BE7-B47F-1B05E2D102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'Q5'!$B$5:$B$10</c:f>
              <c:strCache>
                <c:ptCount val="6"/>
                <c:pt idx="0">
                  <c:v>Zvogëlim mbi 50%</c:v>
                </c:pt>
                <c:pt idx="1">
                  <c:v>Zvogëlim 25-50%</c:v>
                </c:pt>
                <c:pt idx="2">
                  <c:v>Zvogëlim deri 25%</c:v>
                </c:pt>
                <c:pt idx="3">
                  <c:v>Nuk ka ndryshuar</c:v>
                </c:pt>
                <c:pt idx="4">
                  <c:v>Rritje deri 25%</c:v>
                </c:pt>
                <c:pt idx="5">
                  <c:v>Rritje mbi 50%</c:v>
                </c:pt>
              </c:strCache>
            </c:strRef>
          </c:cat>
          <c:val>
            <c:numRef>
              <c:f>'Q5'!$C$5:$C$10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10</c:v>
                </c:pt>
                <c:pt idx="3">
                  <c:v>39</c:v>
                </c:pt>
                <c:pt idx="4">
                  <c:v>11</c:v>
                </c:pt>
                <c:pt idx="5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'Q5'!$D$5:$D$10</c15:f>
                <c15:dlblRangeCache>
                  <c:ptCount val="6"/>
                  <c:pt idx="0">
                    <c:v>2%</c:v>
                  </c:pt>
                  <c:pt idx="1">
                    <c:v>2%</c:v>
                  </c:pt>
                  <c:pt idx="2">
                    <c:v>16%</c:v>
                  </c:pt>
                  <c:pt idx="3">
                    <c:v>62%</c:v>
                  </c:pt>
                  <c:pt idx="4">
                    <c:v>17%</c:v>
                  </c:pt>
                  <c:pt idx="5">
                    <c:v>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CAF3-4BE7-B47F-1B05E2D102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"/>
        <c:axId val="1836337951"/>
        <c:axId val="1836359583"/>
      </c:barChart>
      <c:catAx>
        <c:axId val="183633795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sq-AL"/>
          </a:p>
        </c:txPr>
        <c:crossAx val="1836359583"/>
        <c:crosses val="autoZero"/>
        <c:auto val="1"/>
        <c:lblAlgn val="ctr"/>
        <c:lblOffset val="100"/>
        <c:noMultiLvlLbl val="0"/>
      </c:catAx>
      <c:valAx>
        <c:axId val="1836359583"/>
        <c:scaling>
          <c:orientation val="minMax"/>
          <c:max val="40"/>
        </c:scaling>
        <c:delete val="1"/>
        <c:axPos val="b"/>
        <c:numFmt formatCode="General" sourceLinked="1"/>
        <c:majorTickMark val="out"/>
        <c:minorTickMark val="none"/>
        <c:tickLblPos val="nextTo"/>
        <c:crossAx val="183633795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FFFF">
          <a:lumMod val="65000"/>
        </a:srgbClr>
      </a:solidFill>
    </a:ln>
    <a:effectLst/>
  </c:spPr>
  <c:txPr>
    <a:bodyPr/>
    <a:lstStyle/>
    <a:p>
      <a:pPr>
        <a:defRPr/>
      </a:pPr>
      <a:endParaRPr lang="sq-AL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latin typeface="Tw Cen MT" panose="020B0602020104020603" pitchFamily="34" charset="0"/>
              </a:rPr>
              <a:t>A keni punësuar ndonjëherë persona të cilët kanë përfunduar Universitetin e Gjilanit - Fakultetin Ekonomik?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'Q6'!$C$3</c:f>
              <c:strCache>
                <c:ptCount val="1"/>
                <c:pt idx="0">
                  <c:v>Count of Q6. A keni punësuar ndonjëherë persona të cilët kanë përfunduar Universitetin e Gjilanit - Fakultetin Ekonomik?</c:v>
                </c:pt>
              </c:strCache>
            </c:strRef>
          </c:tx>
          <c:spPr>
            <a:solidFill>
              <a:srgbClr val="105FC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F6-44EB-ABB9-390023FE60E4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F6-44EB-ABB9-390023FE60E4}"/>
              </c:ext>
            </c:extLst>
          </c:dPt>
          <c:dPt>
            <c:idx val="2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F6-44EB-ABB9-390023FE60E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D89E2286-EF09-3449-86CF-11E936FBD53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C3C19FE-56D1-FF4E-BF48-525B9A43D30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53F6-44EB-ABB9-390023FE60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3A9BA8E-FBEE-D940-80A3-A61915A971C1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8A920254-EBCA-6440-BDB1-CF00A0F82D0B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53F6-44EB-ABB9-390023FE60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E3C89BF-83B3-D14C-B3A6-090152A874A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A6066CC4-4016-AF41-97FB-01669CE036CB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53F6-44EB-ABB9-390023FE60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'Q6'!$B$4:$B$6</c:f>
              <c:strCache>
                <c:ptCount val="3"/>
                <c:pt idx="0">
                  <c:v>Po</c:v>
                </c:pt>
                <c:pt idx="1">
                  <c:v>Jo</c:v>
                </c:pt>
                <c:pt idx="2">
                  <c:v>Nuk e di / Nuk më kujtohet</c:v>
                </c:pt>
              </c:strCache>
            </c:strRef>
          </c:cat>
          <c:val>
            <c:numRef>
              <c:f>'Q6'!$C$4:$C$6</c:f>
              <c:numCache>
                <c:formatCode>General</c:formatCode>
                <c:ptCount val="3"/>
                <c:pt idx="0">
                  <c:v>12</c:v>
                </c:pt>
                <c:pt idx="1">
                  <c:v>37</c:v>
                </c:pt>
                <c:pt idx="2">
                  <c:v>14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'Q6'!$D$4:$D$6</c15:f>
                <c15:dlblRangeCache>
                  <c:ptCount val="3"/>
                  <c:pt idx="0">
                    <c:v>19%</c:v>
                  </c:pt>
                  <c:pt idx="1">
                    <c:v>59%</c:v>
                  </c:pt>
                  <c:pt idx="2">
                    <c:v>22%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53F6-44EB-ABB9-390023FE60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"/>
        <c:axId val="1836337951"/>
        <c:axId val="1836359583"/>
      </c:barChart>
      <c:catAx>
        <c:axId val="18363379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sq-AL"/>
          </a:p>
        </c:txPr>
        <c:crossAx val="1836359583"/>
        <c:crosses val="autoZero"/>
        <c:auto val="1"/>
        <c:lblAlgn val="ctr"/>
        <c:lblOffset val="100"/>
        <c:noMultiLvlLbl val="0"/>
      </c:catAx>
      <c:valAx>
        <c:axId val="1836359583"/>
        <c:scaling>
          <c:orientation val="minMax"/>
          <c:max val="50"/>
        </c:scaling>
        <c:delete val="1"/>
        <c:axPos val="l"/>
        <c:numFmt formatCode="General" sourceLinked="1"/>
        <c:majorTickMark val="out"/>
        <c:minorTickMark val="none"/>
        <c:tickLblPos val="nextTo"/>
        <c:crossAx val="183633795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FFFF">
          <a:lumMod val="75000"/>
        </a:srgbClr>
      </a:solidFill>
    </a:ln>
    <a:effectLst/>
  </c:spPr>
  <c:txPr>
    <a:bodyPr/>
    <a:lstStyle/>
    <a:p>
      <a:pPr>
        <a:defRPr/>
      </a:pPr>
      <a:endParaRPr lang="sq-AL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latin typeface="Tw Cen MT" panose="020B0602020104020603" pitchFamily="34" charset="0"/>
              </a:rPr>
              <a:t>A keni punësuar Ekonomist të cilët kanë përfunduar Universitetin e Gjilanit - Fakultetin Ekonomik?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'Q7'!$D$4</c:f>
              <c:strCache>
                <c:ptCount val="1"/>
                <c:pt idx="0">
                  <c:v>Count of Q7. A keni punësuar Ekonomist të cilët kanë përfunduar Universitetin e Gjilanit - Fakultetin Ekonomik?</c:v>
                </c:pt>
              </c:strCache>
            </c:strRef>
          </c:tx>
          <c:spPr>
            <a:solidFill>
              <a:srgbClr val="105FC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74A-4FBF-BA86-91F2B2EA4C39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4A-4FBF-BA86-91F2B2EA4C39}"/>
              </c:ext>
            </c:extLst>
          </c:dPt>
          <c:dPt>
            <c:idx val="2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74A-4FBF-BA86-91F2B2EA4C3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A5EE253-C569-F94E-BD8A-C6D59A6A3C3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5AA03395-57EE-3A4A-9262-B8B117DBF320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974A-4FBF-BA86-91F2B2EA4C3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E41E0D4-BAA1-604C-BE62-99690F903AC0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3E12EBF-A2BA-1C42-8FE9-0BBBCCA7BD3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74A-4FBF-BA86-91F2B2EA4C3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A345260-3619-5747-8808-7591E3A7636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F407D9A9-6AF8-9841-839E-62A97C596F4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974A-4FBF-BA86-91F2B2EA4C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'Q7'!$C$5:$C$7</c:f>
              <c:strCache>
                <c:ptCount val="3"/>
                <c:pt idx="0">
                  <c:v>Po</c:v>
                </c:pt>
                <c:pt idx="1">
                  <c:v>Jo</c:v>
                </c:pt>
                <c:pt idx="2">
                  <c:v>Nuk e di / Nuk më kujtohet</c:v>
                </c:pt>
              </c:strCache>
            </c:strRef>
          </c:cat>
          <c:val>
            <c:numRef>
              <c:f>'Q7'!$D$5:$D$7</c:f>
              <c:numCache>
                <c:formatCode>General</c:formatCode>
                <c:ptCount val="3"/>
                <c:pt idx="0">
                  <c:v>13</c:v>
                </c:pt>
                <c:pt idx="1">
                  <c:v>38</c:v>
                </c:pt>
                <c:pt idx="2">
                  <c:v>12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'Q7'!$E$5:$E$7</c15:f>
                <c15:dlblRangeCache>
                  <c:ptCount val="3"/>
                  <c:pt idx="0">
                    <c:v>26%</c:v>
                  </c:pt>
                  <c:pt idx="1">
                    <c:v>76%</c:v>
                  </c:pt>
                  <c:pt idx="2">
                    <c:v>24%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974A-4FBF-BA86-91F2B2EA4C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"/>
        <c:axId val="1836337951"/>
        <c:axId val="1836359583"/>
      </c:barChart>
      <c:catAx>
        <c:axId val="18363379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sq-AL"/>
          </a:p>
        </c:txPr>
        <c:crossAx val="1836359583"/>
        <c:crosses val="autoZero"/>
        <c:auto val="1"/>
        <c:lblAlgn val="ctr"/>
        <c:lblOffset val="100"/>
        <c:noMultiLvlLbl val="0"/>
      </c:catAx>
      <c:valAx>
        <c:axId val="1836359583"/>
        <c:scaling>
          <c:orientation val="minMax"/>
          <c:max val="50"/>
        </c:scaling>
        <c:delete val="1"/>
        <c:axPos val="l"/>
        <c:numFmt formatCode="General" sourceLinked="1"/>
        <c:majorTickMark val="out"/>
        <c:minorTickMark val="none"/>
        <c:tickLblPos val="nextTo"/>
        <c:crossAx val="183633795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FFFF">
          <a:lumMod val="75000"/>
        </a:srgbClr>
      </a:solidFill>
    </a:ln>
    <a:effectLst/>
  </c:spPr>
  <c:txPr>
    <a:bodyPr/>
    <a:lstStyle/>
    <a:p>
      <a:pPr>
        <a:defRPr/>
      </a:pPr>
      <a:endParaRPr lang="sq-AL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dirty="0">
                <a:latin typeface="Tw Cen MT" panose="020B0602020104020603" pitchFamily="34" charset="0"/>
              </a:rPr>
              <a:t>Aktualisht sa ekonomistë të diplomuar punësoni në organizatën tuaj?</a:t>
            </a:r>
          </a:p>
        </c:rich>
      </c:tx>
      <c:layout>
        <c:manualLayout>
          <c:xMode val="edge"/>
          <c:yMode val="edge"/>
          <c:x val="0.12088002058132796"/>
          <c:y val="7.01298629583942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title>
    <c:autoTitleDeleted val="0"/>
    <c:plotArea>
      <c:layout>
        <c:manualLayout>
          <c:layoutTarget val="inner"/>
          <c:xMode val="edge"/>
          <c:yMode val="edge"/>
          <c:x val="6.2172761611771869E-2"/>
          <c:y val="5.8675318675189839E-2"/>
          <c:w val="0.87136670011357542"/>
          <c:h val="0.78905176510361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'Q14'!$C$3</c:f>
              <c:strCache>
                <c:ptCount val="1"/>
                <c:pt idx="0">
                  <c:v>Count of Q14. Aktualisht sa ekonomistë të diplomuar punësoni në organizatën tuaj?</c:v>
                </c:pt>
              </c:strCache>
            </c:strRef>
          </c:tx>
          <c:spPr>
            <a:solidFill>
              <a:srgbClr val="105FC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FD99037-09AB-4848-BD2D-D1A5BE46611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18081C6-BB3D-0D4B-AE42-346E6DC005B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7B1B-4614-AEFA-03D71B13CA9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DB34763-82E4-4A44-A34A-055F34940DA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F758553-4169-7E4A-BC8A-8BB08B2812E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7B1B-4614-AEFA-03D71B13CA9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47F436D-CFEF-124F-ACBC-3DA217EFBF6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E7B4293F-65B9-E54E-B07B-E5C5FB558E9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7B1B-4614-AEFA-03D71B13CA9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2B9B73B-BDEF-0044-8F11-989D798A5F8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779B99D-6F0A-F34C-A7FC-68E93A13915B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7B1B-4614-AEFA-03D71B13CA9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2397F00-ECCF-9342-AA42-EAC3A0B7B26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2EF989D0-D5D3-274B-A06E-F5B5902D1684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7B1B-4614-AEFA-03D71B13CA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'Q14'!$B$4:$B$8</c:f>
              <c:strCache>
                <c:ptCount val="5"/>
                <c:pt idx="0">
                  <c:v>1</c:v>
                </c:pt>
                <c:pt idx="1">
                  <c:v>2 deri 3</c:v>
                </c:pt>
                <c:pt idx="2">
                  <c:v>4 deri 7</c:v>
                </c:pt>
                <c:pt idx="3">
                  <c:v>7 deri 10</c:v>
                </c:pt>
                <c:pt idx="4">
                  <c:v>Mbi 10 të punësuar</c:v>
                </c:pt>
              </c:strCache>
            </c:strRef>
          </c:cat>
          <c:val>
            <c:numRef>
              <c:f>'Q14'!$C$4:$C$8</c:f>
              <c:numCache>
                <c:formatCode>General</c:formatCode>
                <c:ptCount val="5"/>
                <c:pt idx="0">
                  <c:v>23</c:v>
                </c:pt>
                <c:pt idx="1">
                  <c:v>29</c:v>
                </c:pt>
                <c:pt idx="2">
                  <c:v>5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'Q14'!$D$4:$D$8</c15:f>
                <c15:dlblRangeCache>
                  <c:ptCount val="5"/>
                  <c:pt idx="0">
                    <c:v>37%</c:v>
                  </c:pt>
                  <c:pt idx="1">
                    <c:v>46%</c:v>
                  </c:pt>
                  <c:pt idx="2">
                    <c:v>8%</c:v>
                  </c:pt>
                  <c:pt idx="3">
                    <c:v>6%</c:v>
                  </c:pt>
                  <c:pt idx="4">
                    <c:v>3%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7B1B-4614-AEFA-03D71B13CA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"/>
        <c:axId val="1836337951"/>
        <c:axId val="1836359583"/>
      </c:barChart>
      <c:catAx>
        <c:axId val="18363379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sq-AL"/>
          </a:p>
        </c:txPr>
        <c:crossAx val="1836359583"/>
        <c:crosses val="autoZero"/>
        <c:auto val="1"/>
        <c:lblAlgn val="ctr"/>
        <c:lblOffset val="100"/>
        <c:noMultiLvlLbl val="0"/>
      </c:catAx>
      <c:valAx>
        <c:axId val="1836359583"/>
        <c:scaling>
          <c:orientation val="minMax"/>
          <c:max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183633795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FFFF">
          <a:lumMod val="75000"/>
        </a:srgbClr>
      </a:solidFill>
    </a:ln>
    <a:effectLst/>
  </c:spPr>
  <c:txPr>
    <a:bodyPr/>
    <a:lstStyle/>
    <a:p>
      <a:pPr>
        <a:defRPr/>
      </a:pPr>
      <a:endParaRPr lang="sq-AL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latin typeface="Tw Cen MT" panose="020B0602020104020603" pitchFamily="34" charset="0"/>
              </a:rPr>
              <a:t>Financier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q-AL"/>
        </a:p>
      </c:txPr>
    </c:title>
    <c:autoTitleDeleted val="0"/>
    <c:plotArea>
      <c:layout>
        <c:manualLayout>
          <c:layoutTarget val="inner"/>
          <c:xMode val="edge"/>
          <c:yMode val="edge"/>
          <c:x val="0.27015410312291777"/>
          <c:y val="0.35653008117270574"/>
          <c:w val="0.46312003082835745"/>
          <c:h val="0.33306901417915463"/>
        </c:manualLayout>
      </c:layout>
      <c:pieChart>
        <c:varyColors val="1"/>
        <c:ser>
          <c:idx val="0"/>
          <c:order val="0"/>
          <c:tx>
            <c:strRef>
              <c:f>'Q8'!$C$4</c:f>
              <c:strCache>
                <c:ptCount val="1"/>
                <c:pt idx="0">
                  <c:v>Count of Q8. A punësoni persona në këto funksione? [Financier]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45-5C49-9746-80B9C1EEE03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45-5C49-9746-80B9C1EEE03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20AF07D-0217-C647-94C8-739169C12B5B}" type="CELLRANGE">
                      <a:rPr lang="en-US"/>
                      <a:pPr/>
                      <a:t>[CELLRANGE]</a:t>
                    </a:fld>
                    <a:endParaRPr lang="sq-AL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7445-5C49-9746-80B9C1EEE03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090663B-2B22-A743-985F-ACD9270AEFD6}" type="CELLRANGE">
                      <a:rPr lang="en-US"/>
                      <a:pPr/>
                      <a:t>[CELLRANGE]</a:t>
                    </a:fld>
                    <a:endParaRPr lang="sq-AL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7445-5C49-9746-80B9C1EEE0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sq-AL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'Q8'!$B$5:$B$6</c:f>
              <c:strCache>
                <c:ptCount val="2"/>
                <c:pt idx="0">
                  <c:v>Po</c:v>
                </c:pt>
                <c:pt idx="1">
                  <c:v>Jo</c:v>
                </c:pt>
              </c:strCache>
            </c:strRef>
          </c:cat>
          <c:val>
            <c:numRef>
              <c:f>'Q8'!$C$5:$C$6</c:f>
              <c:numCache>
                <c:formatCode>General</c:formatCode>
                <c:ptCount val="2"/>
                <c:pt idx="0">
                  <c:v>44</c:v>
                </c:pt>
                <c:pt idx="1">
                  <c:v>19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'Q8'!$D$5:$D$6</c15:f>
                <c15:dlblRangeCache>
                  <c:ptCount val="2"/>
                  <c:pt idx="0">
                    <c:v>70%</c:v>
                  </c:pt>
                  <c:pt idx="1">
                    <c:v>30%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7445-5C49-9746-80B9C1EEE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FFFFFF">
          <a:lumMod val="75000"/>
        </a:srgbClr>
      </a:solidFill>
    </a:ln>
    <a:effectLst/>
  </c:spPr>
  <c:txPr>
    <a:bodyPr/>
    <a:lstStyle/>
    <a:p>
      <a:pPr>
        <a:defRPr/>
      </a:pPr>
      <a:endParaRPr lang="sq-A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X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E1062-CD08-204E-AB7E-BA2327A8FB1D}" type="datetimeFigureOut">
              <a:rPr lang="en-XK" smtClean="0"/>
              <a:t>11/11/2021</a:t>
            </a:fld>
            <a:endParaRPr lang="en-X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X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X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X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2CA18-7472-BA4A-B719-29BB1211430F}" type="slidenum">
              <a:rPr lang="en-XK" smtClean="0"/>
              <a:t>‹#›</a:t>
            </a:fld>
            <a:endParaRPr lang="en-XK"/>
          </a:p>
        </p:txBody>
      </p:sp>
    </p:spTree>
    <p:extLst>
      <p:ext uri="{BB962C8B-B14F-4D97-AF65-F5344CB8AC3E}">
        <p14:creationId xmlns:p14="http://schemas.microsoft.com/office/powerpoint/2010/main" val="2861701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X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2CA18-7472-BA4A-B719-29BB1211430F}" type="slidenum">
              <a:rPr lang="en-XK" smtClean="0"/>
              <a:t>1</a:t>
            </a:fld>
            <a:endParaRPr lang="en-XK"/>
          </a:p>
        </p:txBody>
      </p:sp>
    </p:spTree>
    <p:extLst>
      <p:ext uri="{BB962C8B-B14F-4D97-AF65-F5344CB8AC3E}">
        <p14:creationId xmlns:p14="http://schemas.microsoft.com/office/powerpoint/2010/main" val="739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8991220-7D7E-5B4F-B36A-95A0352CEBCE}"/>
              </a:ext>
            </a:extLst>
          </p:cNvPr>
          <p:cNvSpPr/>
          <p:nvPr userDrawn="1"/>
        </p:nvSpPr>
        <p:spPr>
          <a:xfrm rot="19800000">
            <a:off x="6146319" y="-654848"/>
            <a:ext cx="8637704" cy="4791359"/>
          </a:xfrm>
          <a:prstGeom prst="roundRect">
            <a:avLst>
              <a:gd name="adj" fmla="val 16088"/>
            </a:avLst>
          </a:prstGeom>
          <a:solidFill>
            <a:srgbClr val="2A9BF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9F1A96-7D7E-354F-86C9-1BB0166EC8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91149"/>
            <a:ext cx="9144000" cy="1961776"/>
          </a:xfrm>
        </p:spPr>
        <p:txBody>
          <a:bodyPr anchor="b"/>
          <a:lstStyle>
            <a:lvl1pPr algn="l">
              <a:defRPr sz="60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18D24-32FB-F941-A1DE-85C0EB32A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0607"/>
            <a:ext cx="9144000" cy="55581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A99C8-782B-034F-841A-007A0EDF4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00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Location and Date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D1099C-2D44-D744-8CD9-01493EE911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24000" y="5244727"/>
            <a:ext cx="9144000" cy="7302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D3C96A4-DA0C-824F-814D-09B145B507C2}"/>
              </a:ext>
            </a:extLst>
          </p:cNvPr>
          <p:cNvSpPr/>
          <p:nvPr userDrawn="1"/>
        </p:nvSpPr>
        <p:spPr>
          <a:xfrm rot="19800000">
            <a:off x="8561292" y="2751067"/>
            <a:ext cx="4968632" cy="1870216"/>
          </a:xfrm>
          <a:prstGeom prst="roundRect">
            <a:avLst>
              <a:gd name="adj" fmla="val 24085"/>
            </a:avLst>
          </a:prstGeom>
          <a:solidFill>
            <a:srgbClr val="9575FA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7C9046-8F04-9846-97F0-936F98238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8201-E5CF-9344-8EB0-08820F81675F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CFD768-BF92-1943-BE97-D7E55B200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0F7D4-9EBA-4944-A4E1-D4743A8D1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18CE-5D84-0C43-ADF5-FF87713FF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6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0432EA9-47CB-CF4F-82CD-6253131EE8A7}"/>
              </a:ext>
            </a:extLst>
          </p:cNvPr>
          <p:cNvSpPr/>
          <p:nvPr userDrawn="1"/>
        </p:nvSpPr>
        <p:spPr>
          <a:xfrm>
            <a:off x="0" y="6291798"/>
            <a:ext cx="12192000" cy="5636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DC381A-9891-FB4B-823D-0A6346446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1490"/>
            <a:ext cx="10515600" cy="777875"/>
          </a:xfrm>
        </p:spPr>
        <p:txBody>
          <a:bodyPr>
            <a:normAutofit/>
          </a:bodyPr>
          <a:lstStyle>
            <a:lvl1pPr>
              <a:defRPr sz="38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BBD1D-88DA-1147-8F14-D734DADA6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6286"/>
            <a:ext cx="10515600" cy="4664585"/>
          </a:xfrm>
        </p:spPr>
        <p:txBody>
          <a:bodyPr>
            <a:normAutofit/>
          </a:bodyPr>
          <a:lstStyle>
            <a:lvl1pPr marL="514350" indent="-514350">
              <a:buClrTx/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98836-EAB4-7B45-B81E-1D111132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 anchor="ctr"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10D718CE-5D84-0C43-ADF5-FF87713FFBC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524CA90-B5A3-5E45-8167-BB6469E0D1A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59642"/>
            <a:ext cx="10515600" cy="29460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138361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410C346-76F3-A443-8FB8-8F6ACE304820}"/>
              </a:ext>
            </a:extLst>
          </p:cNvPr>
          <p:cNvSpPr/>
          <p:nvPr userDrawn="1"/>
        </p:nvSpPr>
        <p:spPr>
          <a:xfrm>
            <a:off x="3104208" y="2444812"/>
            <a:ext cx="10098384" cy="2854552"/>
          </a:xfrm>
          <a:prstGeom prst="roundRect">
            <a:avLst>
              <a:gd name="adj" fmla="val 7925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7C5BB08-82AB-B140-9F18-DE18F94BAB1B}"/>
              </a:ext>
            </a:extLst>
          </p:cNvPr>
          <p:cNvSpPr/>
          <p:nvPr userDrawn="1"/>
        </p:nvSpPr>
        <p:spPr>
          <a:xfrm>
            <a:off x="8153400" y="1180007"/>
            <a:ext cx="4968632" cy="1080623"/>
          </a:xfrm>
          <a:prstGeom prst="roundRect">
            <a:avLst>
              <a:gd name="adj" fmla="val 1519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5E605-5F63-734B-A562-12DDD6440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0142" y="2481943"/>
            <a:ext cx="8027307" cy="2080532"/>
          </a:xfrm>
        </p:spPr>
        <p:txBody>
          <a:bodyPr anchor="ctr">
            <a:normAutofit/>
          </a:bodyPr>
          <a:lstStyle>
            <a:lvl1pPr algn="r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E9E14-5042-8542-917F-7C9F67037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0142" y="4589463"/>
            <a:ext cx="8027307" cy="709901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A4D85-8AEF-E048-9342-F4C04C1E0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8201-E5CF-9344-8EB0-08820F81675F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CCEE5-BBF7-2D42-86CF-004217B0C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A879E-E246-9547-A89C-E702541C4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18CE-5D84-0C43-ADF5-FF87713FFBC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87872FC-0692-AB4C-9259-9894476830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53400" y="1217139"/>
            <a:ext cx="3194049" cy="1019855"/>
          </a:xfrm>
        </p:spPr>
        <p:txBody>
          <a:bodyPr anchor="ctr"/>
          <a:lstStyle>
            <a:lvl1pPr marL="0" indent="0" algn="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 #</a:t>
            </a:r>
          </a:p>
        </p:txBody>
      </p:sp>
    </p:spTree>
    <p:extLst>
      <p:ext uri="{BB962C8B-B14F-4D97-AF65-F5344CB8AC3E}">
        <p14:creationId xmlns:p14="http://schemas.microsoft.com/office/powerpoint/2010/main" val="141726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DF8E183-886B-FA4C-84D2-17A3E6450F45}"/>
              </a:ext>
            </a:extLst>
          </p:cNvPr>
          <p:cNvSpPr/>
          <p:nvPr userDrawn="1"/>
        </p:nvSpPr>
        <p:spPr>
          <a:xfrm>
            <a:off x="-13856" y="-61078"/>
            <a:ext cx="12205855" cy="6919078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E7F338F-DF66-4245-A796-06B7BA94E1B5}"/>
              </a:ext>
            </a:extLst>
          </p:cNvPr>
          <p:cNvSpPr/>
          <p:nvPr userDrawn="1"/>
        </p:nvSpPr>
        <p:spPr>
          <a:xfrm>
            <a:off x="838199" y="1436481"/>
            <a:ext cx="11672455" cy="5030030"/>
          </a:xfrm>
          <a:prstGeom prst="roundRect">
            <a:avLst>
              <a:gd name="adj" fmla="val 46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DC381A-9891-FB4B-823D-0A6346446E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0036" y="391490"/>
            <a:ext cx="10023764" cy="777875"/>
          </a:xfrm>
        </p:spPr>
        <p:txBody>
          <a:bodyPr>
            <a:normAutofit/>
          </a:bodyPr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BBD1D-88DA-1147-8F14-D734DADA6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036" y="1683327"/>
            <a:ext cx="10023764" cy="4287544"/>
          </a:xfrm>
        </p:spPr>
        <p:txBody>
          <a:bodyPr>
            <a:normAutofit/>
          </a:bodyPr>
          <a:lstStyle>
            <a:lvl1pPr marL="368300" indent="-368300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3600">
                <a:solidFill>
                  <a:schemeClr val="accent1"/>
                </a:solidFill>
              </a:defRPr>
            </a:lvl1pPr>
            <a:lvl2pPr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0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E122B5A-1328-FB4E-BADF-9953C586D3A8}"/>
              </a:ext>
            </a:extLst>
          </p:cNvPr>
          <p:cNvSpPr/>
          <p:nvPr userDrawn="1"/>
        </p:nvSpPr>
        <p:spPr>
          <a:xfrm>
            <a:off x="1" y="0"/>
            <a:ext cx="4752109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3976F5-BDD5-374F-BB9B-B9B0EC276D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383" y="670935"/>
            <a:ext cx="3754582" cy="5516130"/>
          </a:xfrm>
        </p:spPr>
        <p:txBody>
          <a:bodyPr anchor="ctr"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877CDCF-CCA7-7C4D-BFF9-C7BF4301D0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5347" y="671513"/>
            <a:ext cx="6913128" cy="5514975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  <a:lvl2pPr>
              <a:defRPr sz="2800">
                <a:solidFill>
                  <a:schemeClr val="accent1"/>
                </a:solidFill>
              </a:defRPr>
            </a:lvl2pPr>
            <a:lvl3pPr>
              <a:defRPr sz="2400">
                <a:solidFill>
                  <a:schemeClr val="accent1"/>
                </a:solidFill>
              </a:defRPr>
            </a:lvl3pPr>
            <a:lvl4pPr>
              <a:defRPr sz="2000">
                <a:solidFill>
                  <a:schemeClr val="accent1"/>
                </a:solidFill>
              </a:defRPr>
            </a:lvl4pPr>
            <a:lvl5pPr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69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20B2B-2B2E-3C49-8054-0F68CFB09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CEDA0E-2F89-CD45-9166-0BCF5F223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8201-E5CF-9344-8EB0-08820F81675F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768B1B-6F82-5E4F-9CB6-E3BBA0A3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D69DC-B326-8B4A-B755-BDFE0540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18CE-5D84-0C43-ADF5-FF87713FF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721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5EB545F-D848-9844-B0BB-843CAFEE2012}"/>
              </a:ext>
            </a:extLst>
          </p:cNvPr>
          <p:cNvSpPr/>
          <p:nvPr userDrawn="1"/>
        </p:nvSpPr>
        <p:spPr>
          <a:xfrm>
            <a:off x="-112055" y="-125881"/>
            <a:ext cx="12465419" cy="7118352"/>
          </a:xfrm>
          <a:prstGeom prst="roundRect">
            <a:avLst>
              <a:gd name="adj" fmla="val 344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AEFCB1C-B96C-124B-AF91-E3E0924200F7}"/>
              </a:ext>
            </a:extLst>
          </p:cNvPr>
          <p:cNvSpPr/>
          <p:nvPr userDrawn="1"/>
        </p:nvSpPr>
        <p:spPr>
          <a:xfrm>
            <a:off x="125506" y="612556"/>
            <a:ext cx="1557005" cy="5851372"/>
          </a:xfrm>
          <a:prstGeom prst="roundRect">
            <a:avLst>
              <a:gd name="adj" fmla="val 1553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CC1CB13-8470-EE4E-97A0-7951CB163FF2}"/>
              </a:ext>
            </a:extLst>
          </p:cNvPr>
          <p:cNvSpPr/>
          <p:nvPr userDrawn="1"/>
        </p:nvSpPr>
        <p:spPr>
          <a:xfrm>
            <a:off x="1143001" y="394072"/>
            <a:ext cx="11335870" cy="6741834"/>
          </a:xfrm>
          <a:prstGeom prst="roundRect">
            <a:avLst>
              <a:gd name="adj" fmla="val 34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93E9A-7801-4644-9D41-F1F5740F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018" y="971413"/>
            <a:ext cx="9393382" cy="5236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241E1C-25AE-4A46-BEE9-FFE8C63943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935" y="971413"/>
            <a:ext cx="834124" cy="5236199"/>
          </a:xfrm>
        </p:spPr>
        <p:txBody>
          <a:bodyPr vert="vert270" lIns="36000" tIns="0" rIns="36000" bIns="0" anchor="ctr">
            <a:normAutofit/>
          </a:bodyPr>
          <a:lstStyle>
            <a:lvl1pPr marL="0" indent="0" algn="ctr">
              <a:buNone/>
              <a:defRPr lang="en-US" sz="3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1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5EB545F-D848-9844-B0BB-843CAFEE2012}"/>
              </a:ext>
            </a:extLst>
          </p:cNvPr>
          <p:cNvSpPr/>
          <p:nvPr userDrawn="1"/>
        </p:nvSpPr>
        <p:spPr>
          <a:xfrm>
            <a:off x="-112055" y="-125881"/>
            <a:ext cx="12465419" cy="7118352"/>
          </a:xfrm>
          <a:prstGeom prst="roundRect">
            <a:avLst>
              <a:gd name="adj" fmla="val 344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AEFCB1C-B96C-124B-AF91-E3E0924200F7}"/>
              </a:ext>
            </a:extLst>
          </p:cNvPr>
          <p:cNvSpPr/>
          <p:nvPr userDrawn="1"/>
        </p:nvSpPr>
        <p:spPr>
          <a:xfrm rot="5400000">
            <a:off x="5456383" y="-4138538"/>
            <a:ext cx="1557005" cy="9933032"/>
          </a:xfrm>
          <a:prstGeom prst="roundRect">
            <a:avLst>
              <a:gd name="adj" fmla="val 15537"/>
            </a:avLst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CC1CB13-8470-EE4E-97A0-7951CB163FF2}"/>
              </a:ext>
            </a:extLst>
          </p:cNvPr>
          <p:cNvSpPr/>
          <p:nvPr userDrawn="1"/>
        </p:nvSpPr>
        <p:spPr>
          <a:xfrm>
            <a:off x="1059059" y="650388"/>
            <a:ext cx="11419812" cy="6485518"/>
          </a:xfrm>
          <a:prstGeom prst="roundRect">
            <a:avLst>
              <a:gd name="adj" fmla="val 34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93E9A-7801-4644-9D41-F1F5740FE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018" y="971413"/>
            <a:ext cx="9393382" cy="5236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4241E1C-25AE-4A46-BEE9-FFE8C63943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4935" y="971413"/>
            <a:ext cx="834124" cy="5236199"/>
          </a:xfrm>
        </p:spPr>
        <p:txBody>
          <a:bodyPr vert="vert270" lIns="36000" tIns="0" rIns="36000" bIns="0" anchor="ctr">
            <a:normAutofit/>
          </a:bodyPr>
          <a:lstStyle>
            <a:lvl1pPr marL="0" indent="0" algn="ctr">
              <a:buNone/>
              <a:defRPr lang="en-US" sz="36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55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1D962-D055-3D42-A485-1F84EE0AD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B43BFC-CBEA-CC4D-885E-E1C4CBDD3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8201-E5CF-9344-8EB0-08820F81675F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4F33F1-9B0A-ED4F-8B1F-68AA544A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3838C-7E7D-FF49-AB8E-16B6235A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18CE-5D84-0C43-ADF5-FF87713FF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33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0B02AB-754B-5B40-8309-CAB94CAEA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29BC4-D619-734C-AA9D-88189B2AD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81539"/>
            <a:ext cx="10515600" cy="4795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42DE1-FFEF-5341-9E4F-43FF82B187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78201-E5CF-9344-8EB0-08820F81675F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DD2F4-312F-5646-B6A7-E67CC44EA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0B250-ED44-7241-A5E4-53A2A304D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718CE-5D84-0C43-ADF5-FF87713FF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9" r:id="rId5"/>
    <p:sldLayoutId id="2147483660" r:id="rId6"/>
    <p:sldLayoutId id="2147483656" r:id="rId7"/>
    <p:sldLayoutId id="2147483657" r:id="rId8"/>
    <p:sldLayoutId id="2147483654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4.xml"/><Relationship Id="rId3" Type="http://schemas.openxmlformats.org/officeDocument/2006/relationships/chart" Target="../charts/chart29.xml"/><Relationship Id="rId7" Type="http://schemas.openxmlformats.org/officeDocument/2006/relationships/chart" Target="../charts/chart33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2.xml"/><Relationship Id="rId11" Type="http://schemas.openxmlformats.org/officeDocument/2006/relationships/chart" Target="../charts/chart37.xml"/><Relationship Id="rId5" Type="http://schemas.openxmlformats.org/officeDocument/2006/relationships/chart" Target="../charts/chart31.xml"/><Relationship Id="rId10" Type="http://schemas.openxmlformats.org/officeDocument/2006/relationships/chart" Target="../charts/chart36.xml"/><Relationship Id="rId4" Type="http://schemas.openxmlformats.org/officeDocument/2006/relationships/chart" Target="../charts/chart30.xml"/><Relationship Id="rId9" Type="http://schemas.openxmlformats.org/officeDocument/2006/relationships/chart" Target="../charts/char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7" Type="http://schemas.openxmlformats.org/officeDocument/2006/relationships/chart" Target="../charts/chart21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7" Type="http://schemas.openxmlformats.org/officeDocument/2006/relationships/chart" Target="../charts/chart27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EE5B9-37F2-6C40-8B0D-E866DF8BB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91080"/>
            <a:ext cx="9144000" cy="1961776"/>
          </a:xfrm>
        </p:spPr>
        <p:txBody>
          <a:bodyPr>
            <a:normAutofit/>
          </a:bodyPr>
          <a:lstStyle/>
          <a:p>
            <a:r>
              <a:rPr lang="sq-AL" dirty="0"/>
              <a:t>Analiza e Tregut të Punës për profilet Ekonomike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3E0153-296C-ED4E-B55A-7C85D9678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1736"/>
            <a:ext cx="9469348" cy="1396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q-AL" sz="1800" dirty="0">
                <a:solidFill>
                  <a:schemeClr val="tx1"/>
                </a:solidFill>
              </a:rPr>
              <a:t>Analiza e tregut të punës për programet Master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ACB657-EC6A-624F-8011-247A78CE0D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6120" y="630789"/>
            <a:ext cx="9469348" cy="7302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sq-AL" sz="2000" dirty="0">
                <a:solidFill>
                  <a:schemeClr val="tx1"/>
                </a:solidFill>
              </a:rPr>
              <a:t>Universiteti i Gjilanit “Kadri Zeka” </a:t>
            </a:r>
          </a:p>
          <a:p>
            <a:pPr>
              <a:lnSpc>
                <a:spcPct val="100000"/>
              </a:lnSpc>
            </a:pPr>
            <a:r>
              <a:rPr lang="sq-AL" sz="2000" dirty="0">
                <a:solidFill>
                  <a:schemeClr val="tx1"/>
                </a:solidFill>
              </a:rPr>
              <a:t>Fakulteti Ekonomik</a:t>
            </a:r>
          </a:p>
        </p:txBody>
      </p:sp>
      <p:pic>
        <p:nvPicPr>
          <p:cNvPr id="1026" name="Picture 2" descr="Universiteti &amp;quot;Kadri Zeka&amp;quot; University - Home | Facebook">
            <a:extLst>
              <a:ext uri="{FF2B5EF4-FFF2-40B4-BE49-F238E27FC236}">
                <a16:creationId xmlns:a16="http://schemas.microsoft.com/office/drawing/2014/main" id="{D188B712-A786-0B4D-8F00-EB6A0B02D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3317"/>
            <a:ext cx="1333045" cy="133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7FD9210-F8AF-664D-8B01-9B9B25A3F87C}"/>
              </a:ext>
            </a:extLst>
          </p:cNvPr>
          <p:cNvSpPr txBox="1">
            <a:spLocks/>
          </p:cNvSpPr>
          <p:nvPr/>
        </p:nvSpPr>
        <p:spPr>
          <a:xfrm>
            <a:off x="1524000" y="6140251"/>
            <a:ext cx="9469348" cy="548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sq-AL" sz="1400" dirty="0">
                <a:solidFill>
                  <a:schemeClr val="tx1"/>
                </a:solidFill>
              </a:rPr>
              <a:t>Nëntor, 2021</a:t>
            </a:r>
          </a:p>
        </p:txBody>
      </p:sp>
    </p:spTree>
    <p:extLst>
      <p:ext uri="{BB962C8B-B14F-4D97-AF65-F5344CB8AC3E}">
        <p14:creationId xmlns:p14="http://schemas.microsoft.com/office/powerpoint/2010/main" val="2865520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253F5C41-0021-8B40-A78C-48E0739ED50A}"/>
              </a:ext>
            </a:extLst>
          </p:cNvPr>
          <p:cNvGraphicFramePr>
            <a:graphicFrameLocks noGrp="1"/>
          </p:cNvGraphicFramePr>
          <p:nvPr/>
        </p:nvGraphicFramePr>
        <p:xfrm>
          <a:off x="1859280" y="2374571"/>
          <a:ext cx="10086010" cy="3015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202">
                  <a:extLst>
                    <a:ext uri="{9D8B030D-6E8A-4147-A177-3AD203B41FA5}">
                      <a16:colId xmlns:a16="http://schemas.microsoft.com/office/drawing/2014/main" val="2325816188"/>
                    </a:ext>
                  </a:extLst>
                </a:gridCol>
                <a:gridCol w="2017202">
                  <a:extLst>
                    <a:ext uri="{9D8B030D-6E8A-4147-A177-3AD203B41FA5}">
                      <a16:colId xmlns:a16="http://schemas.microsoft.com/office/drawing/2014/main" val="988611138"/>
                    </a:ext>
                  </a:extLst>
                </a:gridCol>
                <a:gridCol w="2017202">
                  <a:extLst>
                    <a:ext uri="{9D8B030D-6E8A-4147-A177-3AD203B41FA5}">
                      <a16:colId xmlns:a16="http://schemas.microsoft.com/office/drawing/2014/main" val="4004039214"/>
                    </a:ext>
                  </a:extLst>
                </a:gridCol>
                <a:gridCol w="2017202">
                  <a:extLst>
                    <a:ext uri="{9D8B030D-6E8A-4147-A177-3AD203B41FA5}">
                      <a16:colId xmlns:a16="http://schemas.microsoft.com/office/drawing/2014/main" val="302097447"/>
                    </a:ext>
                  </a:extLst>
                </a:gridCol>
                <a:gridCol w="2017202">
                  <a:extLst>
                    <a:ext uri="{9D8B030D-6E8A-4147-A177-3AD203B41FA5}">
                      <a16:colId xmlns:a16="http://schemas.microsoft.com/office/drawing/2014/main" val="3552081222"/>
                    </a:ext>
                  </a:extLst>
                </a:gridCol>
              </a:tblGrid>
              <a:tr h="1507686">
                <a:tc>
                  <a:txBody>
                    <a:bodyPr/>
                    <a:lstStyle/>
                    <a:p>
                      <a:endParaRPr lang="en-XK"/>
                    </a:p>
                  </a:txBody>
                  <a:tcPr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XK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XK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XK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XK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6046503"/>
                  </a:ext>
                </a:extLst>
              </a:tr>
              <a:tr h="1507686">
                <a:tc>
                  <a:txBody>
                    <a:bodyPr/>
                    <a:lstStyle/>
                    <a:p>
                      <a:endParaRPr lang="en-XK"/>
                    </a:p>
                  </a:txBody>
                  <a:tcPr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XK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XK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XK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XK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634393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5859D20-0014-6246-A177-FEDF62A2F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q-AL" dirty="0"/>
              <a:t>Profesionet e këruara / veçorim madhësia e organizatës</a:t>
            </a: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60726619-D0D9-A74A-A30C-D71DE828623D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1889760" y="1539523"/>
          <a:ext cx="1008601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202">
                  <a:extLst>
                    <a:ext uri="{9D8B030D-6E8A-4147-A177-3AD203B41FA5}">
                      <a16:colId xmlns:a16="http://schemas.microsoft.com/office/drawing/2014/main" val="3248833237"/>
                    </a:ext>
                  </a:extLst>
                </a:gridCol>
                <a:gridCol w="2017202">
                  <a:extLst>
                    <a:ext uri="{9D8B030D-6E8A-4147-A177-3AD203B41FA5}">
                      <a16:colId xmlns:a16="http://schemas.microsoft.com/office/drawing/2014/main" val="1487574798"/>
                    </a:ext>
                  </a:extLst>
                </a:gridCol>
                <a:gridCol w="2017202">
                  <a:extLst>
                    <a:ext uri="{9D8B030D-6E8A-4147-A177-3AD203B41FA5}">
                      <a16:colId xmlns:a16="http://schemas.microsoft.com/office/drawing/2014/main" val="3428673388"/>
                    </a:ext>
                  </a:extLst>
                </a:gridCol>
                <a:gridCol w="2017202">
                  <a:extLst>
                    <a:ext uri="{9D8B030D-6E8A-4147-A177-3AD203B41FA5}">
                      <a16:colId xmlns:a16="http://schemas.microsoft.com/office/drawing/2014/main" val="2470805684"/>
                    </a:ext>
                  </a:extLst>
                </a:gridCol>
                <a:gridCol w="2017202">
                  <a:extLst>
                    <a:ext uri="{9D8B030D-6E8A-4147-A177-3AD203B41FA5}">
                      <a16:colId xmlns:a16="http://schemas.microsoft.com/office/drawing/2014/main" val="37453647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XK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Zhvillues </a:t>
                      </a:r>
                      <a:br>
                        <a:rPr lang="en-XK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en-XK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tregu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XK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Marketer</a:t>
                      </a:r>
                      <a:br>
                        <a:rPr lang="en-XK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en-XK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Komunikim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XK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Agjent Tregtar</a:t>
                      </a:r>
                      <a:br>
                        <a:rPr lang="en-XK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en-XK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Shitës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XK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Kontabilist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XK" sz="18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Financier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819480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C678E58-50D2-444A-952C-1EA3C6475129}"/>
              </a:ext>
            </a:extLst>
          </p:cNvPr>
          <p:cNvGraphicFramePr>
            <a:graphicFrameLocks/>
          </p:cNvGraphicFramePr>
          <p:nvPr/>
        </p:nvGraphicFramePr>
        <p:xfrm>
          <a:off x="4187223" y="2260956"/>
          <a:ext cx="1432665" cy="1725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B0CE812-7B95-E346-A595-8439044063FE}"/>
              </a:ext>
            </a:extLst>
          </p:cNvPr>
          <p:cNvGraphicFramePr>
            <a:graphicFrameLocks/>
          </p:cNvGraphicFramePr>
          <p:nvPr/>
        </p:nvGraphicFramePr>
        <p:xfrm>
          <a:off x="4175859" y="3734072"/>
          <a:ext cx="1435476" cy="1725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5899198-3F6A-EC47-A669-2A976EEDFBF5}"/>
              </a:ext>
            </a:extLst>
          </p:cNvPr>
          <p:cNvGraphicFramePr>
            <a:graphicFrameLocks/>
          </p:cNvGraphicFramePr>
          <p:nvPr/>
        </p:nvGraphicFramePr>
        <p:xfrm>
          <a:off x="6204838" y="2260956"/>
          <a:ext cx="1432665" cy="174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CAA97E2-C21C-DA44-8F88-3E7C825921BE}"/>
              </a:ext>
            </a:extLst>
          </p:cNvPr>
          <p:cNvGraphicFramePr>
            <a:graphicFrameLocks/>
          </p:cNvGraphicFramePr>
          <p:nvPr/>
        </p:nvGraphicFramePr>
        <p:xfrm>
          <a:off x="6185780" y="3724951"/>
          <a:ext cx="1435476" cy="174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A55DC88-148B-1945-8C58-BE8705E2A9BD}"/>
              </a:ext>
            </a:extLst>
          </p:cNvPr>
          <p:cNvGraphicFramePr>
            <a:graphicFrameLocks/>
          </p:cNvGraphicFramePr>
          <p:nvPr/>
        </p:nvGraphicFramePr>
        <p:xfrm>
          <a:off x="8222453" y="2260956"/>
          <a:ext cx="1432665" cy="173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F99A8D0-BC75-184C-94E1-852E9F9EECB4}"/>
              </a:ext>
            </a:extLst>
          </p:cNvPr>
          <p:cNvGraphicFramePr>
            <a:graphicFrameLocks/>
          </p:cNvGraphicFramePr>
          <p:nvPr/>
        </p:nvGraphicFramePr>
        <p:xfrm>
          <a:off x="8195701" y="3728785"/>
          <a:ext cx="1435476" cy="173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C93D20D-2ED6-5941-9029-A06155F790C6}"/>
              </a:ext>
            </a:extLst>
          </p:cNvPr>
          <p:cNvGraphicFramePr>
            <a:graphicFrameLocks/>
          </p:cNvGraphicFramePr>
          <p:nvPr/>
        </p:nvGraphicFramePr>
        <p:xfrm>
          <a:off x="10240066" y="2260956"/>
          <a:ext cx="1432665" cy="1771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747167E-8FAA-D344-A1B1-85389FC352EA}"/>
              </a:ext>
            </a:extLst>
          </p:cNvPr>
          <p:cNvGraphicFramePr>
            <a:graphicFrameLocks/>
          </p:cNvGraphicFramePr>
          <p:nvPr/>
        </p:nvGraphicFramePr>
        <p:xfrm>
          <a:off x="10205620" y="3711269"/>
          <a:ext cx="1435476" cy="1771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F850EA3-D19B-7E46-9A12-0FFBF0216485}"/>
              </a:ext>
            </a:extLst>
          </p:cNvPr>
          <p:cNvGraphicFramePr>
            <a:graphicFrameLocks/>
          </p:cNvGraphicFramePr>
          <p:nvPr/>
        </p:nvGraphicFramePr>
        <p:xfrm>
          <a:off x="2169608" y="2260956"/>
          <a:ext cx="1432665" cy="1709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F6141B8-2E20-F841-8B22-3CBAF8109E48}"/>
              </a:ext>
            </a:extLst>
          </p:cNvPr>
          <p:cNvGraphicFramePr>
            <a:graphicFrameLocks/>
          </p:cNvGraphicFramePr>
          <p:nvPr/>
        </p:nvGraphicFramePr>
        <p:xfrm>
          <a:off x="2165938" y="3742467"/>
          <a:ext cx="1435476" cy="1709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4014888-72DE-8041-9314-CEAD065434C1}"/>
              </a:ext>
            </a:extLst>
          </p:cNvPr>
          <p:cNvSpPr txBox="1"/>
          <p:nvPr/>
        </p:nvSpPr>
        <p:spPr>
          <a:xfrm>
            <a:off x="182880" y="2682240"/>
            <a:ext cx="1706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q-AL" dirty="0"/>
              <a:t>Deri në 10 punonjës</a:t>
            </a:r>
          </a:p>
          <a:p>
            <a:pPr algn="r"/>
            <a:r>
              <a:rPr lang="sq-AL" i="1" dirty="0"/>
              <a:t>(27 raste)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B202ED-5759-EE4D-BAD9-397D9809B3FA}"/>
              </a:ext>
            </a:extLst>
          </p:cNvPr>
          <p:cNvSpPr txBox="1"/>
          <p:nvPr/>
        </p:nvSpPr>
        <p:spPr>
          <a:xfrm>
            <a:off x="182880" y="4267200"/>
            <a:ext cx="1706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q-AL" dirty="0"/>
              <a:t>11 e më shumë punonjës</a:t>
            </a:r>
          </a:p>
          <a:p>
            <a:pPr algn="r"/>
            <a:r>
              <a:rPr lang="sq-AL" i="1" dirty="0"/>
              <a:t>(36 raste)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9E5D59-0E24-8342-9299-3B0669E4FABC}"/>
              </a:ext>
            </a:extLst>
          </p:cNvPr>
          <p:cNvSpPr/>
          <p:nvPr/>
        </p:nvSpPr>
        <p:spPr>
          <a:xfrm>
            <a:off x="1889760" y="1411314"/>
            <a:ext cx="4023360" cy="45341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XK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36E2F5-B03E-D84E-925F-FD82D7A28844}"/>
              </a:ext>
            </a:extLst>
          </p:cNvPr>
          <p:cNvSpPr txBox="1"/>
          <p:nvPr/>
        </p:nvSpPr>
        <p:spPr>
          <a:xfrm>
            <a:off x="2070562" y="5328983"/>
            <a:ext cx="3616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XK" sz="1600" dirty="0"/>
              <a:t>Dallime signifikante në kërkesë në varësi nga madhësia e organizatës!</a:t>
            </a:r>
          </a:p>
        </p:txBody>
      </p:sp>
    </p:spTree>
    <p:extLst>
      <p:ext uri="{BB962C8B-B14F-4D97-AF65-F5344CB8AC3E}">
        <p14:creationId xmlns:p14="http://schemas.microsoft.com/office/powerpoint/2010/main" val="320274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  <p:bldGraphic spid="13" grpId="0">
        <p:bldAsOne/>
      </p:bldGraphic>
      <p:bldGraphic spid="14" grpId="0">
        <p:bldAsOne/>
      </p:bldGraphic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sz="4000" dirty="0">
                <a:latin typeface="Tw Cen MT" panose="020B0602020104020603" pitchFamily="34" charset="0"/>
              </a:rPr>
              <a:t>Kërkesa për të ardhmen</a:t>
            </a:r>
            <a:endParaRPr lang="sq-AL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497A5F9-C5B4-8742-AB99-37D90671D166}"/>
              </a:ext>
            </a:extLst>
          </p:cNvPr>
          <p:cNvGrpSpPr/>
          <p:nvPr/>
        </p:nvGrpSpPr>
        <p:grpSpPr>
          <a:xfrm>
            <a:off x="838200" y="2262433"/>
            <a:ext cx="10865079" cy="2375555"/>
            <a:chOff x="274948" y="2262433"/>
            <a:chExt cx="11428331" cy="2375555"/>
          </a:xfrm>
        </p:grpSpPr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6176063"/>
                </p:ext>
              </p:extLst>
            </p:nvPr>
          </p:nvGraphicFramePr>
          <p:xfrm>
            <a:off x="274948" y="2262433"/>
            <a:ext cx="3665457" cy="23449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14619480"/>
                </p:ext>
              </p:extLst>
            </p:nvPr>
          </p:nvGraphicFramePr>
          <p:xfrm>
            <a:off x="4156385" y="2274217"/>
            <a:ext cx="3665457" cy="23637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Chart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780258"/>
                </p:ext>
              </p:extLst>
            </p:nvPr>
          </p:nvGraphicFramePr>
          <p:xfrm>
            <a:off x="8037822" y="2274217"/>
            <a:ext cx="3665457" cy="23519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EFA09E5-A6E0-374E-92BE-6EFB937F76F5}"/>
              </a:ext>
            </a:extLst>
          </p:cNvPr>
          <p:cNvSpPr txBox="1"/>
          <p:nvPr/>
        </p:nvSpPr>
        <p:spPr>
          <a:xfrm>
            <a:off x="1076444" y="1386842"/>
            <a:ext cx="9825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q-AL" sz="1800" b="1" dirty="0">
                <a:latin typeface="Tw Cen MT" panose="020B0602020104020603" pitchFamily="34" charset="0"/>
              </a:rPr>
              <a:t>A do të konsideronit të rekomandoni stafin tuaj të ndjek studimet Master për këto kualifikime?</a:t>
            </a:r>
            <a:endParaRPr lang="sq-AL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33DD9D-EAE4-BC40-8513-44DBD8CCD03C}"/>
              </a:ext>
            </a:extLst>
          </p:cNvPr>
          <p:cNvSpPr txBox="1"/>
          <p:nvPr/>
        </p:nvSpPr>
        <p:spPr>
          <a:xfrm>
            <a:off x="8663282" y="4714028"/>
            <a:ext cx="2818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XK" sz="1600" dirty="0"/>
              <a:t>*Dallime signifikante në kërkesë në varësi nga madhësia e organizatës!</a:t>
            </a:r>
          </a:p>
        </p:txBody>
      </p:sp>
    </p:spTree>
    <p:extLst>
      <p:ext uri="{BB962C8B-B14F-4D97-AF65-F5344CB8AC3E}">
        <p14:creationId xmlns:p14="http://schemas.microsoft.com/office/powerpoint/2010/main" val="198737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>
                <a:latin typeface="Tw Cen MT" panose="020B0602020104020603" pitchFamily="34" charset="0"/>
              </a:rPr>
              <a:t>Kërkesa</a:t>
            </a:r>
            <a:r>
              <a:rPr lang="en-US" sz="3200" dirty="0">
                <a:latin typeface="Tw Cen MT" panose="020B0602020104020603" pitchFamily="34" charset="0"/>
              </a:rPr>
              <a:t> </a:t>
            </a:r>
            <a:r>
              <a:rPr lang="en-US" sz="3200" dirty="0" err="1">
                <a:latin typeface="Tw Cen MT" panose="020B0602020104020603" pitchFamily="34" charset="0"/>
              </a:rPr>
              <a:t>për</a:t>
            </a:r>
            <a:r>
              <a:rPr lang="en-US" sz="3200" dirty="0">
                <a:latin typeface="Tw Cen MT" panose="020B0602020104020603" pitchFamily="34" charset="0"/>
              </a:rPr>
              <a:t> </a:t>
            </a:r>
            <a:r>
              <a:rPr lang="en-US" sz="3200" dirty="0" err="1">
                <a:latin typeface="Tw Cen MT" panose="020B0602020104020603" pitchFamily="34" charset="0"/>
              </a:rPr>
              <a:t>të</a:t>
            </a:r>
            <a:r>
              <a:rPr lang="en-US" sz="3200" dirty="0">
                <a:latin typeface="Tw Cen MT" panose="020B0602020104020603" pitchFamily="34" charset="0"/>
              </a:rPr>
              <a:t> </a:t>
            </a:r>
            <a:r>
              <a:rPr lang="en-US" sz="3200" dirty="0" err="1">
                <a:latin typeface="Tw Cen MT" panose="020B0602020104020603" pitchFamily="34" charset="0"/>
              </a:rPr>
              <a:t>ardhmen</a:t>
            </a:r>
            <a:endParaRPr lang="en-US" sz="32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E17C7E-2E71-F94B-8EF8-19347974FDEF}"/>
              </a:ext>
            </a:extLst>
          </p:cNvPr>
          <p:cNvGrpSpPr/>
          <p:nvPr/>
        </p:nvGrpSpPr>
        <p:grpSpPr>
          <a:xfrm>
            <a:off x="838200" y="2497373"/>
            <a:ext cx="10807872" cy="2354344"/>
            <a:chOff x="252167" y="2497373"/>
            <a:chExt cx="11687666" cy="2354344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59784903"/>
                </p:ext>
              </p:extLst>
            </p:nvPr>
          </p:nvGraphicFramePr>
          <p:xfrm>
            <a:off x="252167" y="2497373"/>
            <a:ext cx="3788004" cy="23543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50723336"/>
                </p:ext>
              </p:extLst>
            </p:nvPr>
          </p:nvGraphicFramePr>
          <p:xfrm>
            <a:off x="4201998" y="2497373"/>
            <a:ext cx="3788004" cy="23543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21176443"/>
                </p:ext>
              </p:extLst>
            </p:nvPr>
          </p:nvGraphicFramePr>
          <p:xfrm>
            <a:off x="8151829" y="2497373"/>
            <a:ext cx="3788004" cy="23543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5B547EF-B469-0645-8421-0EBF59FB8C3F}"/>
              </a:ext>
            </a:extLst>
          </p:cNvPr>
          <p:cNvSpPr txBox="1"/>
          <p:nvPr/>
        </p:nvSpPr>
        <p:spPr>
          <a:xfrm>
            <a:off x="585177" y="1386842"/>
            <a:ext cx="10807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w Cen MT" panose="020B0602020104020603" pitchFamily="34" charset="0"/>
              </a:rPr>
              <a:t>Si do </a:t>
            </a:r>
            <a:r>
              <a:rPr lang="en-US" b="1" dirty="0" err="1">
                <a:latin typeface="Tw Cen MT" panose="020B0602020104020603" pitchFamily="34" charset="0"/>
              </a:rPr>
              <a:t>ti</a:t>
            </a:r>
            <a:r>
              <a:rPr lang="en-US" b="1" dirty="0">
                <a:latin typeface="Tw Cen MT" panose="020B0602020104020603" pitchFamily="34" charset="0"/>
              </a:rPr>
              <a:t> </a:t>
            </a:r>
            <a:r>
              <a:rPr lang="en-US" b="1" dirty="0" err="1">
                <a:latin typeface="Tw Cen MT" panose="020B0602020104020603" pitchFamily="34" charset="0"/>
              </a:rPr>
              <a:t>rankonit</a:t>
            </a:r>
            <a:r>
              <a:rPr lang="en-US" b="1" dirty="0">
                <a:latin typeface="Tw Cen MT" panose="020B0602020104020603" pitchFamily="34" charset="0"/>
              </a:rPr>
              <a:t> </a:t>
            </a:r>
            <a:r>
              <a:rPr lang="en-US" b="1" dirty="0" err="1">
                <a:latin typeface="Tw Cen MT" panose="020B0602020104020603" pitchFamily="34" charset="0"/>
              </a:rPr>
              <a:t>për</a:t>
            </a:r>
            <a:r>
              <a:rPr lang="en-US" b="1" dirty="0">
                <a:latin typeface="Tw Cen MT" panose="020B0602020104020603" pitchFamily="34" charset="0"/>
              </a:rPr>
              <a:t> </a:t>
            </a:r>
            <a:r>
              <a:rPr lang="en-US" b="1" dirty="0" err="1">
                <a:latin typeface="Tw Cen MT" panose="020B0602020104020603" pitchFamily="34" charset="0"/>
              </a:rPr>
              <a:t>nga</a:t>
            </a:r>
            <a:r>
              <a:rPr lang="en-US" b="1" dirty="0">
                <a:latin typeface="Tw Cen MT" panose="020B0602020104020603" pitchFamily="34" charset="0"/>
              </a:rPr>
              <a:t> </a:t>
            </a:r>
            <a:r>
              <a:rPr lang="en-US" b="1" dirty="0" err="1">
                <a:latin typeface="Tw Cen MT" panose="020B0602020104020603" pitchFamily="34" charset="0"/>
              </a:rPr>
              <a:t>relevanca</a:t>
            </a:r>
            <a:r>
              <a:rPr lang="en-US" b="1" dirty="0">
                <a:latin typeface="Tw Cen MT" panose="020B0602020104020603" pitchFamily="34" charset="0"/>
              </a:rPr>
              <a:t> </a:t>
            </a:r>
            <a:r>
              <a:rPr lang="en-US" b="1" dirty="0" err="1">
                <a:latin typeface="Tw Cen MT" panose="020B0602020104020603" pitchFamily="34" charset="0"/>
              </a:rPr>
              <a:t>programet</a:t>
            </a:r>
            <a:r>
              <a:rPr lang="en-US" b="1" dirty="0">
                <a:latin typeface="Tw Cen MT" panose="020B0602020104020603" pitchFamily="34" charset="0"/>
              </a:rPr>
              <a:t> e </a:t>
            </a:r>
            <a:r>
              <a:rPr lang="en-US" b="1" dirty="0" err="1">
                <a:latin typeface="Tw Cen MT" panose="020B0602020104020603" pitchFamily="34" charset="0"/>
              </a:rPr>
              <a:t>poshtë</a:t>
            </a:r>
            <a:r>
              <a:rPr lang="en-US" b="1" dirty="0">
                <a:latin typeface="Tw Cen MT" panose="020B0602020104020603" pitchFamily="34" charset="0"/>
              </a:rPr>
              <a:t> </a:t>
            </a:r>
            <a:r>
              <a:rPr lang="en-US" b="1" dirty="0" err="1">
                <a:latin typeface="Tw Cen MT" panose="020B0602020104020603" pitchFamily="34" charset="0"/>
              </a:rPr>
              <a:t>shenuara</a:t>
            </a:r>
            <a:r>
              <a:rPr lang="en-US" b="1" dirty="0">
                <a:latin typeface="Tw Cen MT" panose="020B0602020104020603" pitchFamily="34" charset="0"/>
              </a:rPr>
              <a:t> </a:t>
            </a:r>
            <a:r>
              <a:rPr lang="en-US" b="1" dirty="0" err="1">
                <a:latin typeface="Tw Cen MT" panose="020B0602020104020603" pitchFamily="34" charset="0"/>
              </a:rPr>
              <a:t>që</a:t>
            </a:r>
            <a:r>
              <a:rPr lang="en-US" b="1" dirty="0">
                <a:latin typeface="Tw Cen MT" panose="020B0602020104020603" pitchFamily="34" charset="0"/>
              </a:rPr>
              <a:t> </a:t>
            </a:r>
            <a:r>
              <a:rPr lang="en-US" b="1" dirty="0" err="1">
                <a:latin typeface="Tw Cen MT" panose="020B0602020104020603" pitchFamily="34" charset="0"/>
              </a:rPr>
              <a:t>ti</a:t>
            </a:r>
            <a:r>
              <a:rPr lang="en-US" b="1" dirty="0">
                <a:latin typeface="Tw Cen MT" panose="020B0602020104020603" pitchFamily="34" charset="0"/>
              </a:rPr>
              <a:t> </a:t>
            </a:r>
            <a:r>
              <a:rPr lang="en-US" b="1" dirty="0" err="1">
                <a:latin typeface="Tw Cen MT" panose="020B0602020104020603" pitchFamily="34" charset="0"/>
              </a:rPr>
              <a:t>ofroj</a:t>
            </a:r>
            <a:r>
              <a:rPr lang="en-US" b="1" dirty="0">
                <a:latin typeface="Tw Cen MT" panose="020B0602020104020603" pitchFamily="34" charset="0"/>
              </a:rPr>
              <a:t> </a:t>
            </a:r>
            <a:r>
              <a:rPr lang="en-US" b="1" dirty="0" err="1">
                <a:latin typeface="Tw Cen MT" panose="020B0602020104020603" pitchFamily="34" charset="0"/>
              </a:rPr>
              <a:t>Fakulteti</a:t>
            </a:r>
            <a:r>
              <a:rPr lang="en-US" b="1" dirty="0">
                <a:latin typeface="Tw Cen MT" panose="020B0602020104020603" pitchFamily="34" charset="0"/>
              </a:rPr>
              <a:t> </a:t>
            </a:r>
            <a:r>
              <a:rPr lang="en-US" b="1" dirty="0" err="1">
                <a:latin typeface="Tw Cen MT" panose="020B0602020104020603" pitchFamily="34" charset="0"/>
              </a:rPr>
              <a:t>Ekonomik</a:t>
            </a:r>
            <a:r>
              <a:rPr lang="en-US" b="1" dirty="0">
                <a:latin typeface="Tw Cen MT" panose="020B0602020104020603" pitchFamily="34" charset="0"/>
              </a:rPr>
              <a:t> ne </a:t>
            </a:r>
            <a:r>
              <a:rPr lang="en-US" b="1" dirty="0" err="1">
                <a:latin typeface="Tw Cen MT" panose="020B0602020104020603" pitchFamily="34" charset="0"/>
              </a:rPr>
              <a:t>Gjilan</a:t>
            </a:r>
            <a:r>
              <a:rPr lang="en-US" b="1" dirty="0">
                <a:latin typeface="Tw Cen MT" panose="020B0602020104020603" pitchFamily="34" charset="0"/>
              </a:rPr>
              <a:t>?</a:t>
            </a:r>
            <a:endParaRPr lang="en-XK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5A60CF-F795-AB4D-A1A1-7AF3553FF3B1}"/>
              </a:ext>
            </a:extLst>
          </p:cNvPr>
          <p:cNvSpPr txBox="1"/>
          <p:nvPr/>
        </p:nvSpPr>
        <p:spPr>
          <a:xfrm>
            <a:off x="8663282" y="4900418"/>
            <a:ext cx="2818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XK" sz="1600" dirty="0"/>
              <a:t>*Dallime signifikante në kërkesë në varësi nga madhësia e organizatës!</a:t>
            </a:r>
          </a:p>
        </p:txBody>
      </p:sp>
    </p:spTree>
    <p:extLst>
      <p:ext uri="{BB962C8B-B14F-4D97-AF65-F5344CB8AC3E}">
        <p14:creationId xmlns:p14="http://schemas.microsoft.com/office/powerpoint/2010/main" val="414918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Kërkesa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ardhmen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305260"/>
              </p:ext>
            </p:extLst>
          </p:nvPr>
        </p:nvGraphicFramePr>
        <p:xfrm>
          <a:off x="838200" y="1332854"/>
          <a:ext cx="9969499" cy="4680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173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7875"/>
          </a:xfrm>
        </p:spPr>
        <p:txBody>
          <a:bodyPr/>
          <a:lstStyle/>
          <a:p>
            <a:r>
              <a:rPr lang="sq-AL" dirty="0"/>
              <a:t>Përmbledhje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561505"/>
            <a:ext cx="10957560" cy="5734989"/>
          </a:xfrm>
        </p:spPr>
        <p:txBody>
          <a:bodyPr numCol="2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q-AL" sz="1800" b="1" dirty="0">
                <a:latin typeface="Tw Cen MT" panose="020B0602020104020603" pitchFamily="34" charset="77"/>
              </a:rPr>
              <a:t>Punësimi nga UKZ</a:t>
            </a:r>
          </a:p>
          <a:p>
            <a:pPr lvl="1"/>
            <a:r>
              <a:rPr lang="sq-AL" dirty="0">
                <a:latin typeface="Tw Cen MT" panose="020B0602020104020603" pitchFamily="34" charset="77"/>
              </a:rPr>
              <a:t>24% e kompanive të anketuara kanë punësuar ndonjëherë ekonomist të cilët kanë përfunduar studimet në Univesitetin e Gjilanit – Fakultetin Ekonomik.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q-AL" sz="1800" b="1" dirty="0">
                <a:latin typeface="Tw Cen MT" panose="020B0602020104020603" pitchFamily="34" charset="77"/>
              </a:rPr>
              <a:t>Punësimet më të shumta nga kompanitë janë bërë në funksionet:</a:t>
            </a:r>
          </a:p>
          <a:p>
            <a:pPr lvl="1"/>
            <a:r>
              <a:rPr lang="sq-AL" dirty="0">
                <a:latin typeface="Tw Cen MT" panose="020B0602020104020603" pitchFamily="34" charset="77"/>
              </a:rPr>
              <a:t>Kontabilist, 78%</a:t>
            </a:r>
          </a:p>
          <a:p>
            <a:pPr lvl="1"/>
            <a:r>
              <a:rPr lang="sq-AL" dirty="0">
                <a:latin typeface="Tw Cen MT" panose="020B0602020104020603" pitchFamily="34" charset="77"/>
              </a:rPr>
              <a:t>Menaxher, 73%</a:t>
            </a:r>
          </a:p>
          <a:p>
            <a:pPr lvl="1"/>
            <a:r>
              <a:rPr lang="sq-AL" dirty="0">
                <a:latin typeface="Tw Cen MT" panose="020B0602020104020603" pitchFamily="34" charset="77"/>
              </a:rPr>
              <a:t>Financier, 70%</a:t>
            </a:r>
          </a:p>
          <a:p>
            <a:pPr lvl="1"/>
            <a:r>
              <a:rPr lang="sq-AL" dirty="0">
                <a:latin typeface="Tw Cen MT" panose="020B0602020104020603" pitchFamily="34" charset="77"/>
              </a:rPr>
              <a:t>Agjent tregtar, 54%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q-AL" sz="1800" b="1" dirty="0">
                <a:latin typeface="Tw Cen MT" panose="020B0602020104020603" pitchFamily="34" charset="77"/>
              </a:rPr>
              <a:t>Zhvillim më të lartë akademik dhe profesionale (kanë nevoj)</a:t>
            </a:r>
          </a:p>
          <a:p>
            <a:pPr lvl="1"/>
            <a:r>
              <a:rPr lang="sq-AL" dirty="0">
                <a:latin typeface="Tw Cen MT" panose="020B0602020104020603" pitchFamily="34" charset="77"/>
              </a:rPr>
              <a:t>Menaxher, 86%</a:t>
            </a:r>
          </a:p>
          <a:p>
            <a:pPr lvl="1"/>
            <a:r>
              <a:rPr lang="sq-AL" dirty="0">
                <a:latin typeface="Tw Cen MT" panose="020B0602020104020603" pitchFamily="34" charset="77"/>
              </a:rPr>
              <a:t>Financier, 85%</a:t>
            </a:r>
          </a:p>
          <a:p>
            <a:pPr lvl="1"/>
            <a:r>
              <a:rPr lang="sq-AL" dirty="0">
                <a:latin typeface="Tw Cen MT" panose="020B0602020104020603" pitchFamily="34" charset="77"/>
              </a:rPr>
              <a:t>Kontabilist, 84%</a:t>
            </a:r>
          </a:p>
          <a:p>
            <a:pPr lvl="1"/>
            <a:r>
              <a:rPr lang="sq-AL" dirty="0">
                <a:latin typeface="Tw Cen MT" panose="020B0602020104020603" pitchFamily="34" charset="77"/>
              </a:rPr>
              <a:t>Marketer, 81%</a:t>
            </a:r>
          </a:p>
          <a:p>
            <a:pPr lvl="1"/>
            <a:r>
              <a:rPr lang="sq-AL" dirty="0">
                <a:latin typeface="Tw Cen MT" panose="020B0602020104020603" pitchFamily="34" charset="77"/>
              </a:rPr>
              <a:t>Agjent tregtar / shitës, 78%</a:t>
            </a:r>
          </a:p>
          <a:p>
            <a:pPr lvl="1"/>
            <a:r>
              <a:rPr lang="sq-AL" dirty="0">
                <a:latin typeface="Tw Cen MT" panose="020B0602020104020603" pitchFamily="34" charset="77"/>
              </a:rPr>
              <a:t>Zhvillues tregu, 64%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q-AL" sz="1800" b="1" dirty="0">
                <a:latin typeface="Tw Cen MT" panose="020B0602020104020603" pitchFamily="34" charset="77"/>
              </a:rPr>
              <a:t>Relevanca e programeve të propozuara për tu ndjekur nga stafi i kompanive</a:t>
            </a:r>
          </a:p>
          <a:p>
            <a:pPr lvl="1"/>
            <a:r>
              <a:rPr lang="sq-AL" dirty="0">
                <a:latin typeface="Tw Cen MT" panose="020B0602020104020603" pitchFamily="34" charset="77"/>
              </a:rPr>
              <a:t>MSc Menaxhim Marketingu dhe Komunikim, 71%</a:t>
            </a:r>
          </a:p>
          <a:p>
            <a:pPr lvl="1"/>
            <a:r>
              <a:rPr lang="sq-AL" dirty="0">
                <a:latin typeface="Tw Cen MT" panose="020B0602020104020603" pitchFamily="34" charset="77"/>
              </a:rPr>
              <a:t>MSc Menaxhim i Financave, 73%</a:t>
            </a:r>
          </a:p>
          <a:p>
            <a:pPr lvl="1"/>
            <a:r>
              <a:rPr lang="sq-AL" dirty="0">
                <a:latin typeface="Tw Cen MT" panose="020B0602020104020603" pitchFamily="34" charset="77"/>
              </a:rPr>
              <a:t>MSc Menanxhment dhe Ndërmarrësi, 75%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q-AL" sz="1800" b="1" dirty="0">
                <a:latin typeface="Tw Cen MT" panose="020B0602020104020603" pitchFamily="34" charset="77"/>
              </a:rPr>
              <a:t>Njohuritë teknike</a:t>
            </a:r>
          </a:p>
          <a:p>
            <a:pPr lvl="1"/>
            <a:r>
              <a:rPr lang="sq-AL" dirty="0">
                <a:latin typeface="Tw Cen MT" panose="020B0602020104020603" pitchFamily="34" charset="77"/>
              </a:rPr>
              <a:t>Shkathtësitë menaxheriale, 29% </a:t>
            </a:r>
          </a:p>
          <a:p>
            <a:pPr lvl="1"/>
            <a:r>
              <a:rPr lang="sq-AL" dirty="0">
                <a:latin typeface="Tw Cen MT" panose="020B0602020104020603" pitchFamily="34" charset="77"/>
              </a:rPr>
              <a:t>Puna praktike, 24%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q-AL" sz="1800" b="1" dirty="0">
                <a:latin typeface="Tw Cen MT" panose="020B0602020104020603" pitchFamily="34" charset="77"/>
              </a:rPr>
              <a:t>Organizatat të cilat punësojnë deri në 10 punonjës</a:t>
            </a:r>
          </a:p>
          <a:p>
            <a:pPr lvl="1"/>
            <a:r>
              <a:rPr lang="sq-AL" dirty="0">
                <a:latin typeface="Tw Cen MT" panose="020B0602020104020603" pitchFamily="34" charset="77"/>
              </a:rPr>
              <a:t>Konsiderojnë më të rendësishme profesionet si kontabilist, financier dhe agjent tregtar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q-AL" sz="1800" b="1" dirty="0">
                <a:latin typeface="Tw Cen MT" panose="020B0602020104020603" pitchFamily="34" charset="77"/>
              </a:rPr>
              <a:t>Organizatat të cilat punësojnë mbi 11 punonjës</a:t>
            </a:r>
          </a:p>
          <a:p>
            <a:pPr lvl="1"/>
            <a:r>
              <a:rPr lang="sq-AL" dirty="0">
                <a:latin typeface="Tw Cen MT" panose="020B0602020104020603" pitchFamily="34" charset="77"/>
              </a:rPr>
              <a:t>Shtojnë rendësinë në fushën e marketingut/komunikimit dhe zhvillimit të tregut</a:t>
            </a:r>
          </a:p>
          <a:p>
            <a:endParaRPr lang="sq-AL" sz="1800" b="1" dirty="0">
              <a:latin typeface="Tw Cen MT" panose="020B06020201040206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0920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1C8C3-54B8-B046-ACEE-E814521C8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q-AL"/>
              <a:t>Rekomandimet / hapat e ardhshëm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DD603-CF07-AE41-B0A6-AD8848BF5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q-AL" sz="2400" dirty="0"/>
              <a:t>Për të validuar programin që do të prezantohet nga Fakulteti Ekonomik, UKZ rekomandohet që të diskutojmë përmes grupeve punuese me persona nga industria që të konkretizojmë objektivat mësimore me nevojat e tregut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q-AL" sz="2400" dirty="0"/>
              <a:t>Organizimi i grupeve punuese (fokus grupeve)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q-AL" sz="2400" dirty="0"/>
              <a:t>Pavarësisht veprimtarisë ekonomike të ndërmarrjeve ka punësim/kërkesë për ekonomistë të diplomuar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q-AL" sz="2400" dirty="0"/>
              <a:t>Vlefshmëria e studimit, duke e përsëritur në vazhdimësi këtë lloj të studimit mund të kuptojmë më mirë trendet e kërkesave të tregut në lidhje me kualifikimet e ofuara nga UKZ.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A68820-DD71-C544-ABB9-5EC8EEF67C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524472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Tw Cen MT" panose="020B0602020104020603" pitchFamily="34" charset="77"/>
                <a:cs typeface="Arial" panose="020B0604020202020204" pitchFamily="34" charset="0"/>
              </a:rPr>
              <a:t>Përmbledhje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q-AL" sz="2800" dirty="0">
                <a:latin typeface="Tw Cen MT" panose="020B0602020104020603" pitchFamily="34" charset="77"/>
                <a:cs typeface="Arial" panose="020B0604020202020204" pitchFamily="34" charset="0"/>
              </a:rPr>
              <a:t>Metodologjia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q-AL" sz="2800" dirty="0">
                <a:latin typeface="Tw Cen MT" panose="020B0602020104020603" pitchFamily="34" charset="77"/>
                <a:cs typeface="Arial" panose="020B0604020202020204" pitchFamily="34" charset="0"/>
              </a:rPr>
              <a:t>Të dhënat mbi kompaninë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q-AL" sz="2800" dirty="0">
                <a:latin typeface="Tw Cen MT" panose="020B0602020104020603" pitchFamily="34" charset="77"/>
                <a:cs typeface="Arial" panose="020B0604020202020204" pitchFamily="34" charset="0"/>
              </a:rPr>
              <a:t>Profilet Ekonomike brenda kompanisë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q-AL" sz="2800" dirty="0"/>
              <a:t>Shkathtësitë e të punësuarve</a:t>
            </a:r>
            <a:endParaRPr lang="sq-AL" sz="2800" dirty="0">
              <a:latin typeface="Tw Cen MT" panose="020B0602020104020603" pitchFamily="34" charset="77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q-AL" sz="2800" dirty="0">
                <a:latin typeface="Tw Cen MT" panose="020B0602020104020603" pitchFamily="34" charset="77"/>
                <a:cs typeface="Arial" panose="020B0604020202020204" pitchFamily="34" charset="0"/>
              </a:rPr>
              <a:t>Përmbledhje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q-AL" sz="2800" dirty="0">
                <a:latin typeface="Tw Cen MT" panose="020B0602020104020603" pitchFamily="34" charset="77"/>
                <a:cs typeface="Arial" panose="020B0604020202020204" pitchFamily="34" charset="0"/>
              </a:rPr>
              <a:t>Hapat e mëtutjeshëm</a:t>
            </a:r>
            <a:endParaRPr lang="sq-AL" sz="2800" dirty="0"/>
          </a:p>
        </p:txBody>
      </p:sp>
    </p:spTree>
    <p:extLst>
      <p:ext uri="{BB962C8B-B14F-4D97-AF65-F5344CB8AC3E}">
        <p14:creationId xmlns:p14="http://schemas.microsoft.com/office/powerpoint/2010/main" val="3052487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43158-2EDF-AF4D-B2E2-A70C2D2B4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XK" dirty="0"/>
              <a:t>Metodologjia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2BCE0-CEEE-5C42-8688-2FABC1455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q-AL" sz="2400" b="1" dirty="0"/>
              <a:t>Mostra</a:t>
            </a:r>
          </a:p>
          <a:p>
            <a:pPr marL="0" indent="0">
              <a:buNone/>
            </a:pPr>
            <a:r>
              <a:rPr lang="sq-AL" sz="2200" dirty="0"/>
              <a:t>Janë kontaktuar 		589 biznese</a:t>
            </a:r>
          </a:p>
          <a:p>
            <a:pPr marL="0" indent="0">
              <a:buNone/>
            </a:pPr>
            <a:r>
              <a:rPr lang="sq-AL" sz="2200" dirty="0"/>
              <a:t>Pytësor të plotësuar (cilësor)	  63 biznese</a:t>
            </a:r>
          </a:p>
          <a:p>
            <a:pPr marL="0" indent="0">
              <a:buNone/>
            </a:pPr>
            <a:endParaRPr lang="sq-AL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sq-AL" sz="2400" b="1" dirty="0"/>
              <a:t>Instrumenti</a:t>
            </a:r>
          </a:p>
          <a:p>
            <a:pPr marL="0" indent="0">
              <a:buNone/>
            </a:pPr>
            <a:r>
              <a:rPr lang="sq-AL" sz="2200" dirty="0"/>
              <a:t>Pyetësor me pyetje të hapura dhe të mbyllura / i përbërë nga 14 pyetje</a:t>
            </a:r>
          </a:p>
          <a:p>
            <a:pPr marL="514350" lvl="1" indent="-514350">
              <a:spcBef>
                <a:spcPts val="1000"/>
              </a:spcBef>
            </a:pPr>
            <a:endParaRPr lang="sq-AL" sz="2400" b="1" dirty="0"/>
          </a:p>
          <a:p>
            <a:pPr marL="514350" lvl="1" indent="-514350">
              <a:spcBef>
                <a:spcPts val="1000"/>
              </a:spcBef>
            </a:pPr>
            <a:r>
              <a:rPr lang="sq-AL" sz="2400" b="1" dirty="0"/>
              <a:t>Mbledhja e të dhënave</a:t>
            </a:r>
          </a:p>
          <a:p>
            <a:pPr marL="0" indent="0">
              <a:buNone/>
            </a:pPr>
            <a:r>
              <a:rPr lang="sq-AL" sz="2200" dirty="0"/>
              <a:t>Direkt në platformë apo përmes telefonatave</a:t>
            </a:r>
          </a:p>
          <a:p>
            <a:pPr marL="0" indent="0">
              <a:buNone/>
            </a:pPr>
            <a:r>
              <a:rPr lang="sq-AL" sz="2200" dirty="0"/>
              <a:t>Implementuar gjatë muajit Shtator/Tetor 2021</a:t>
            </a:r>
          </a:p>
          <a:p>
            <a:pPr lvl="1"/>
            <a:endParaRPr lang="sq-AL" sz="2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98CEA-B8CD-5140-AFD7-117E5D1B000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XK"/>
          </a:p>
        </p:txBody>
      </p:sp>
    </p:spTree>
    <p:extLst>
      <p:ext uri="{BB962C8B-B14F-4D97-AF65-F5344CB8AC3E}">
        <p14:creationId xmlns:p14="http://schemas.microsoft.com/office/powerpoint/2010/main" val="150991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A8EB6-D6C6-1A4E-A09B-6945C0449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XK" dirty="0"/>
              <a:t>Përshkrimi i Mostrës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357BE-D4C2-4449-8877-928DAEF78A3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XK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1F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1286928"/>
              </p:ext>
            </p:extLst>
          </p:nvPr>
        </p:nvGraphicFramePr>
        <p:xfrm>
          <a:off x="838199" y="1385629"/>
          <a:ext cx="5482389" cy="2157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1E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21588"/>
              </p:ext>
            </p:extLst>
          </p:nvPr>
        </p:nvGraphicFramePr>
        <p:xfrm>
          <a:off x="6513095" y="1385629"/>
          <a:ext cx="4701006" cy="2157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DFA8B5B-7761-924E-B531-CA4B156F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266804"/>
              </p:ext>
            </p:extLst>
          </p:nvPr>
        </p:nvGraphicFramePr>
        <p:xfrm>
          <a:off x="838199" y="3759564"/>
          <a:ext cx="5482389" cy="2311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A612F37-9730-034C-8551-F73200C1F6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579727"/>
              </p:ext>
            </p:extLst>
          </p:nvPr>
        </p:nvGraphicFramePr>
        <p:xfrm>
          <a:off x="6513094" y="3759564"/>
          <a:ext cx="4701006" cy="2311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066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0" grpId="0">
        <p:bldAsOne/>
      </p:bldGraphic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734AB-8723-984C-B861-EC0699D36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Të dhënat mbi kompaninë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803743"/>
              </p:ext>
            </p:extLst>
          </p:nvPr>
        </p:nvGraphicFramePr>
        <p:xfrm>
          <a:off x="5345926" y="256095"/>
          <a:ext cx="6070219" cy="201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698067"/>
              </p:ext>
            </p:extLst>
          </p:nvPr>
        </p:nvGraphicFramePr>
        <p:xfrm>
          <a:off x="5344598" y="2423443"/>
          <a:ext cx="6070219" cy="2011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087591"/>
              </p:ext>
            </p:extLst>
          </p:nvPr>
        </p:nvGraphicFramePr>
        <p:xfrm>
          <a:off x="5347854" y="4658057"/>
          <a:ext cx="6044738" cy="2011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5639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Profilet Ekonomike brenda organizatës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546075"/>
              </p:ext>
            </p:extLst>
          </p:nvPr>
        </p:nvGraphicFramePr>
        <p:xfrm>
          <a:off x="2216728" y="1962470"/>
          <a:ext cx="6839526" cy="3259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8030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8BB6-E068-5B4D-9495-2FE2E4647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XK" dirty="0"/>
              <a:t>Të punësuarit aktual (profilet ekonomike)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8262A4-2CC6-6941-A6DC-C42897C41B3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XK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6B77144-E245-6E4C-8EFF-C9D2C91169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975010"/>
              </p:ext>
            </p:extLst>
          </p:nvPr>
        </p:nvGraphicFramePr>
        <p:xfrm>
          <a:off x="6335203" y="1313213"/>
          <a:ext cx="1551818" cy="215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6F769F4-0CB5-3949-A70D-7774D95993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315332"/>
              </p:ext>
            </p:extLst>
          </p:nvPr>
        </p:nvGraphicFramePr>
        <p:xfrm>
          <a:off x="7971558" y="1313213"/>
          <a:ext cx="1648852" cy="215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DC7FF77-52B9-3646-81C1-E5D6BF06DD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863028"/>
              </p:ext>
            </p:extLst>
          </p:nvPr>
        </p:nvGraphicFramePr>
        <p:xfrm>
          <a:off x="9704948" y="1313213"/>
          <a:ext cx="1648852" cy="215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5E66534-ED5A-1F40-BDB2-C594DE7C92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333755"/>
              </p:ext>
            </p:extLst>
          </p:nvPr>
        </p:nvGraphicFramePr>
        <p:xfrm>
          <a:off x="6331527" y="3699662"/>
          <a:ext cx="1555494" cy="2146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45DCCF6-80E7-234F-B4B2-8D1EF248C4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490420"/>
              </p:ext>
            </p:extLst>
          </p:nvPr>
        </p:nvGraphicFramePr>
        <p:xfrm>
          <a:off x="7971558" y="3688875"/>
          <a:ext cx="1648852" cy="215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D08E71E-53AD-2A4C-9EA4-0775813738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168271"/>
              </p:ext>
            </p:extLst>
          </p:nvPr>
        </p:nvGraphicFramePr>
        <p:xfrm>
          <a:off x="9704947" y="3688873"/>
          <a:ext cx="1648853" cy="215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DB35AAD-2652-8749-A967-8C8865DFE0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260760"/>
              </p:ext>
            </p:extLst>
          </p:nvPr>
        </p:nvGraphicFramePr>
        <p:xfrm>
          <a:off x="838200" y="1313212"/>
          <a:ext cx="5408789" cy="4533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79253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  <p:bldGraphic spid="8" grpId="0">
        <p:bldAsOne/>
      </p:bldGraphic>
      <p:bldGraphic spid="8" grpId="1">
        <p:bldAsOne/>
      </p:bldGraphic>
      <p:bldGraphic spid="9" grpId="0">
        <p:bldAsOne/>
      </p:bldGraphic>
      <p:bldGraphic spid="9" grpId="1">
        <p:bldAsOne/>
      </p:bldGraphic>
      <p:bldGraphic spid="10" grpId="0">
        <p:bldAsOne/>
      </p:bldGraphic>
      <p:bldGraphic spid="10" grpId="1">
        <p:bldAsOne/>
      </p:bldGraphic>
      <p:bldGraphic spid="11" grpId="0">
        <p:bldAsOne/>
      </p:bldGraphic>
      <p:bldGraphic spid="11" grpId="1">
        <p:bldAsOne/>
      </p:bldGraphic>
      <p:bldGraphic spid="12" grpId="0">
        <p:bldAsOne/>
      </p:bldGraphic>
      <p:bldGraphic spid="12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q-AL" sz="4000" dirty="0">
                <a:latin typeface="Tw Cen MT" panose="020B0602020104020603" pitchFamily="34" charset="0"/>
              </a:rPr>
              <a:t>Si do ta konsideronit nivelin e njohurive e personave të punësuar për këto funksione? </a:t>
            </a:r>
            <a:endParaRPr lang="sq-AL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6078179"/>
              </p:ext>
            </p:extLst>
          </p:nvPr>
        </p:nvGraphicFramePr>
        <p:xfrm>
          <a:off x="7875104" y="1336249"/>
          <a:ext cx="3582391" cy="220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768085"/>
              </p:ext>
            </p:extLst>
          </p:nvPr>
        </p:nvGraphicFramePr>
        <p:xfrm>
          <a:off x="838200" y="3826843"/>
          <a:ext cx="3368163" cy="2307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184086"/>
              </p:ext>
            </p:extLst>
          </p:nvPr>
        </p:nvGraphicFramePr>
        <p:xfrm>
          <a:off x="4359392" y="3838627"/>
          <a:ext cx="3362684" cy="2307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616463"/>
              </p:ext>
            </p:extLst>
          </p:nvPr>
        </p:nvGraphicFramePr>
        <p:xfrm>
          <a:off x="7875104" y="3848204"/>
          <a:ext cx="3582391" cy="2295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989593"/>
              </p:ext>
            </p:extLst>
          </p:nvPr>
        </p:nvGraphicFramePr>
        <p:xfrm>
          <a:off x="4359392" y="1336249"/>
          <a:ext cx="3362684" cy="2201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698017"/>
              </p:ext>
            </p:extLst>
          </p:nvPr>
        </p:nvGraphicFramePr>
        <p:xfrm>
          <a:off x="838202" y="1336249"/>
          <a:ext cx="3368162" cy="220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2507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q-AL" sz="2800">
                <a:latin typeface="Tw Cen MT" panose="020B0602020104020603" pitchFamily="34" charset="0"/>
              </a:rPr>
              <a:t>A mendoni se ka nevoj për zhvillim profesional dhe akademik më të lartë në mënyrë që organizata të zhvillohet tutje? </a:t>
            </a:r>
            <a:endParaRPr lang="sq-AL" sz="280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146744"/>
              </p:ext>
            </p:extLst>
          </p:nvPr>
        </p:nvGraphicFramePr>
        <p:xfrm>
          <a:off x="838200" y="1246677"/>
          <a:ext cx="3467109" cy="2373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6101847"/>
              </p:ext>
            </p:extLst>
          </p:nvPr>
        </p:nvGraphicFramePr>
        <p:xfrm>
          <a:off x="4441245" y="1255660"/>
          <a:ext cx="3485033" cy="236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4633174"/>
              </p:ext>
            </p:extLst>
          </p:nvPr>
        </p:nvGraphicFramePr>
        <p:xfrm>
          <a:off x="8062213" y="1255660"/>
          <a:ext cx="3291587" cy="2364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638656"/>
              </p:ext>
            </p:extLst>
          </p:nvPr>
        </p:nvGraphicFramePr>
        <p:xfrm>
          <a:off x="838200" y="3867347"/>
          <a:ext cx="3467109" cy="2241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5284821"/>
              </p:ext>
            </p:extLst>
          </p:nvPr>
        </p:nvGraphicFramePr>
        <p:xfrm>
          <a:off x="4441245" y="3855250"/>
          <a:ext cx="3485033" cy="225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623722"/>
              </p:ext>
            </p:extLst>
          </p:nvPr>
        </p:nvGraphicFramePr>
        <p:xfrm>
          <a:off x="8062213" y="3855250"/>
          <a:ext cx="3291587" cy="225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53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XPR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105FCD"/>
      </a:accent2>
      <a:accent3>
        <a:srgbClr val="755DD9"/>
      </a:accent3>
      <a:accent4>
        <a:srgbClr val="49C4FC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285F4"/>
    </a:accent1>
    <a:accent2>
      <a:srgbClr val="EA4335"/>
    </a:accent2>
    <a:accent3>
      <a:srgbClr val="FBBC04"/>
    </a:accent3>
    <a:accent4>
      <a:srgbClr val="34A853"/>
    </a:accent4>
    <a:accent5>
      <a:srgbClr val="FF6D01"/>
    </a:accent5>
    <a:accent6>
      <a:srgbClr val="46BDC6"/>
    </a:accent6>
    <a:hlink>
      <a:srgbClr val="1155CC"/>
    </a:hlink>
    <a:folHlink>
      <a:srgbClr val="1155CC"/>
    </a:folHlink>
  </a:clrScheme>
  <a:fontScheme name="Sheets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6290</TotalTime>
  <Words>1082</Words>
  <Application>Microsoft Office PowerPoint</Application>
  <PresentationFormat>Widescreen</PresentationFormat>
  <Paragraphs>256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Tw Cen MT</vt:lpstr>
      <vt:lpstr>Office Theme</vt:lpstr>
      <vt:lpstr>Analiza e Tregut të Punës për profilet Ekonomike</vt:lpstr>
      <vt:lpstr>Përmbledhje</vt:lpstr>
      <vt:lpstr>Metodologjia</vt:lpstr>
      <vt:lpstr>Përshkrimi i Mostrës</vt:lpstr>
      <vt:lpstr>Të dhënat mbi kompaninë</vt:lpstr>
      <vt:lpstr>Profilet Ekonomike brenda organizatës</vt:lpstr>
      <vt:lpstr>Të punësuarit aktual (profilet ekonomike)</vt:lpstr>
      <vt:lpstr>Si do ta konsideronit nivelin e njohurive e personave të punësuar për këto funksione? </vt:lpstr>
      <vt:lpstr>A mendoni se ka nevoj për zhvillim profesional dhe akademik më të lartë në mënyrë që organizata të zhvillohet tutje? </vt:lpstr>
      <vt:lpstr>Profesionet e këruara / veçorim madhësia e organizatës</vt:lpstr>
      <vt:lpstr>Kërkesa për të ardhmen</vt:lpstr>
      <vt:lpstr>Kërkesa për të ardhmen</vt:lpstr>
      <vt:lpstr>Kërkesa për të ardhmen</vt:lpstr>
      <vt:lpstr>Përmbledhje</vt:lpstr>
      <vt:lpstr>Rekomandimet / hapat e ardhshëm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Windows User</cp:lastModifiedBy>
  <cp:revision>128</cp:revision>
  <dcterms:created xsi:type="dcterms:W3CDTF">2020-11-06T16:19:18Z</dcterms:created>
  <dcterms:modified xsi:type="dcterms:W3CDTF">2021-11-11T14:49:55Z</dcterms:modified>
</cp:coreProperties>
</file>