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  <p:sldMasterId id="2147483672" r:id="rId4"/>
    <p:sldMasterId id="2147483676" r:id="rId5"/>
  </p:sldMasterIdLst>
  <p:notesMasterIdLst>
    <p:notesMasterId r:id="rId25"/>
  </p:notesMasterIdLst>
  <p:handoutMasterIdLst>
    <p:handoutMasterId r:id="rId26"/>
  </p:handoutMasterIdLst>
  <p:sldIdLst>
    <p:sldId id="257" r:id="rId6"/>
    <p:sldId id="283" r:id="rId7"/>
    <p:sldId id="292" r:id="rId8"/>
    <p:sldId id="297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5" r:id="rId18"/>
    <p:sldId id="296" r:id="rId19"/>
    <p:sldId id="298" r:id="rId20"/>
    <p:sldId id="293" r:id="rId21"/>
    <p:sldId id="294" r:id="rId22"/>
    <p:sldId id="299" r:id="rId23"/>
    <p:sldId id="27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88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5CB42B-1E93-4C6F-AA59-625C04CCFBE4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E308C4-1625-48C9-B2F4-2E0E43620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752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6FF762-2B0B-4393-A8E2-1D115EFAF31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121610-7FA1-47A5-BBBA-D5F210561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81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2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2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27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88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73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5327-A6F8-9B41-A183-C70EAB0FEC3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F42-6F1A-5643-B781-FBB0A5C83B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cover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2260"/>
            <a:ext cx="7051596" cy="5904647"/>
          </a:xfrm>
          <a:prstGeom prst="rect">
            <a:avLst/>
          </a:prstGeom>
        </p:spPr>
      </p:pic>
      <p:pic>
        <p:nvPicPr>
          <p:cNvPr id="6" name="Picture 5" descr="Screen Shot 2015-08-03 at 1.54.05 P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4816" y="2593257"/>
            <a:ext cx="2634606" cy="31326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70729" y="3990144"/>
            <a:ext cx="7458609" cy="1257033"/>
          </a:xfrm>
          <a:prstGeom prst="rect">
            <a:avLst/>
          </a:prstGeom>
          <a:solidFill>
            <a:srgbClr val="FFFFFF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5476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A7F6-410C-F141-A0DF-3272C447B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79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75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0373"/>
            <a:ext cx="8229600" cy="3857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0EEC-20E4-CD4E-9478-80EC2E64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42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4E05-8290-AF43-8EBA-C3166F24D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98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0603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7C8F-C4C5-6E42-A7F6-18EC4A62E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753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6A17-1524-264F-BE77-795E9B15F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929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5281"/>
            <a:ext cx="5486400" cy="344229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7074-FC02-F840-ADE4-B7977E7A0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66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BC87-71E6-904A-A3FF-A372AFF93E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E82-D2EE-BD47-8680-213D393F6D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32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053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BC87-71E6-904A-A3FF-A372AFF93E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E82-D2EE-BD47-8680-213D393F6D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01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BC87-71E6-904A-A3FF-A372AFF93E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E82-D2EE-BD47-8680-213D393F6D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61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202" y="2130425"/>
            <a:ext cx="593799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202" y="3886200"/>
            <a:ext cx="525219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Rockwell"/>
                <a:cs typeface="Rock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fld id="{96055C94-E562-0C4D-B8CC-AF67DBB8B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945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842" y="274638"/>
            <a:ext cx="6417958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842" y="1600200"/>
            <a:ext cx="6417957" cy="45259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ckwell"/>
                <a:cs typeface="Rockwell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ckwell"/>
                <a:cs typeface="Rockwell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ckwell"/>
                <a:cs typeface="Rockwell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ckwell"/>
                <a:cs typeface="Rockwell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30CCC5-6F90-C34D-86DF-45D82892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3287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61" y="4406900"/>
            <a:ext cx="6172952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1761" y="2906713"/>
            <a:ext cx="61729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"/>
                <a:cs typeface="Rockwel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fld id="{BC5894D6-E35F-8B46-B657-5610473AB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155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371975"/>
            <a:ext cx="9366250" cy="2587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7267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655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8248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71975"/>
            <a:ext cx="9366250" cy="2587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06684"/>
            <a:ext cx="7772400" cy="813207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96984"/>
            <a:ext cx="6400800" cy="760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Rockwell"/>
                <a:cs typeface="Rock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Lucida Grande" charset="0"/>
              <a:ea typeface="ヒラギノ角ゴ Pro W3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Lucida Grande" charset="0"/>
              <a:ea typeface="ヒラギノ角ゴ Pro W3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F1A679-2AB9-6840-ADAA-9E17359D8BB6}" type="slidenum">
              <a:rPr lang="en-US">
                <a:solidFill>
                  <a:prstClr val="black"/>
                </a:solidFill>
                <a:latin typeface="Lucida Grande" charset="0"/>
                <a:ea typeface="ヒラギノ角ゴ Pro W3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Lucida Grande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39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90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14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31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77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3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01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83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emf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emf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3660-A216-4D01-9847-2C56423FFE6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3230-7E91-448E-82B0-702FE8C9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30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linesgray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26175"/>
            <a:ext cx="9144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03338"/>
            <a:ext cx="82296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87600"/>
            <a:ext cx="8229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10253F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10253F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7DB7F25-A929-4040-A8AC-39811F3F4EE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2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Rockwell"/>
          <a:ea typeface="ヒラギノ角ゴ Pro W3" charset="-128"/>
          <a:cs typeface="Rockwel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Rockwell"/>
          <a:ea typeface="ヒラギノ角ゴ Pro W3" charset="-128"/>
          <a:cs typeface="Rockwel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Rockwell"/>
          <a:ea typeface="ヒラギノ角ゴ Pro W3" charset="-128"/>
          <a:cs typeface="Rockwel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Rockwell"/>
          <a:ea typeface="ヒラギノ角ゴ Pro W3" charset="-128"/>
          <a:cs typeface="Rockwel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Rockwell"/>
          <a:ea typeface="ヒラギノ角ゴ Pro W3" charset="-128"/>
          <a:cs typeface="Rockwel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BC87-71E6-904A-A3FF-A372AFF93E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1E82-D2EE-BD47-8680-213D393F6D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3228" y="1387511"/>
            <a:ext cx="8660772" cy="46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80982" y="1175367"/>
            <a:ext cx="3186715" cy="22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14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2">
              <a:lumMod val="50000"/>
            </a:schemeClr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Rockwell"/>
          <a:ea typeface="+mn-ea"/>
          <a:cs typeface="Rockwel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Rockwell"/>
          <a:ea typeface="+mn-ea"/>
          <a:cs typeface="Rockwel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Rockwell"/>
          <a:ea typeface="+mn-ea"/>
          <a:cs typeface="Rockwel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Rockwell"/>
          <a:ea typeface="+mn-ea"/>
          <a:cs typeface="Rockwel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Rockwell"/>
          <a:ea typeface="+mn-ea"/>
          <a:cs typeface="Rockwel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040FD89-D76B-DC43-A089-F3278C2B295E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229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otpattern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87" y="3255818"/>
            <a:ext cx="1985863" cy="27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47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ver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dotswhite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-750888"/>
            <a:ext cx="2801938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649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llm@onu.edu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erson\Desktop\LLM Grads\Blank Map.png"/>
          <p:cNvPicPr>
            <a:picLocks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85787" y="838200"/>
            <a:ext cx="7972425" cy="3412496"/>
            <a:chOff x="409575" y="1151252"/>
            <a:chExt cx="7972425" cy="3412496"/>
          </a:xfrm>
        </p:grpSpPr>
        <p:sp>
          <p:nvSpPr>
            <p:cNvPr id="7" name="Rectangle 6"/>
            <p:cNvSpPr/>
            <p:nvPr/>
          </p:nvSpPr>
          <p:spPr>
            <a:xfrm>
              <a:off x="838200" y="1456051"/>
              <a:ext cx="7019925" cy="2811149"/>
            </a:xfrm>
            <a:prstGeom prst="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409575" y="1151252"/>
              <a:ext cx="6991350" cy="2811148"/>
            </a:xfrm>
            <a:prstGeom prst="rect">
              <a:avLst/>
            </a:prstGeom>
            <a:solidFill>
              <a:srgbClr val="F05133"/>
            </a:solidFill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800" b="1" dirty="0" smtClean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7171" name="Picture 3" descr="P:\Law Center DG &amp; ROL\Center Logo\CDGROLv2highres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752600"/>
              <a:ext cx="7010400" cy="281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85787" y="4876800"/>
            <a:ext cx="8225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Kosovo Demand for Justice Program:</a:t>
            </a:r>
          </a:p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Kosovo Legal Faculty Instructional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204189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31376" y="1752600"/>
            <a:ext cx="5638800" cy="917575"/>
          </a:xfrm>
        </p:spPr>
        <p:txBody>
          <a:bodyPr/>
          <a:lstStyle/>
          <a:p>
            <a:r>
              <a:rPr lang="en-US" b="1" dirty="0" smtClean="0">
                <a:latin typeface="Verdana" charset="0"/>
                <a:ea typeface="ヒラギノ角ゴ Pro W3" charset="0"/>
                <a:cs typeface="ヒラギノ角ゴ Pro W3" charset="0"/>
              </a:rPr>
              <a:t>Other Activities</a:t>
            </a:r>
            <a:endParaRPr lang="en-US" b="1" dirty="0"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001000" cy="3886200"/>
          </a:xfrm>
        </p:spPr>
        <p:txBody>
          <a:bodyPr/>
          <a:lstStyle/>
          <a:p>
            <a:pPr algn="l">
              <a:spcAft>
                <a:spcPts val="18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Legal Pedagogy Happy Hour</a:t>
            </a:r>
          </a:p>
          <a:p>
            <a:pPr algn="l">
              <a:spcAft>
                <a:spcPts val="180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Three planned discussions after class</a:t>
            </a:r>
          </a:p>
          <a:p>
            <a:pPr algn="l">
              <a:spcAft>
                <a:spcPts val="18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Potential site visits to other law schools</a:t>
            </a:r>
          </a:p>
          <a:p>
            <a:pPr algn="l">
              <a:spcAft>
                <a:spcPts val="180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Spring semester: ONU Research Colloquium &amp; opportunities for academic pursuits</a:t>
            </a:r>
          </a:p>
          <a:p>
            <a:pPr algn="l">
              <a:spcAft>
                <a:spcPts val="2400"/>
              </a:spcAft>
            </a:pPr>
            <a:endParaRPr lang="en-US" sz="3200" dirty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3AD5F92-7D56-1C46-8CE7-CC28041DF664}" type="slidenum">
              <a:rPr lang="en-US" sz="1200">
                <a:solidFill>
                  <a:srgbClr val="10253F"/>
                </a:solidFill>
                <a:latin typeface="Verdana" charset="0"/>
              </a:rPr>
              <a:pPr eaLnBrk="1" hangingPunct="1"/>
              <a:t>10</a:t>
            </a:fld>
            <a:endParaRPr lang="en-US" sz="1200">
              <a:solidFill>
                <a:srgbClr val="10253F"/>
              </a:solidFill>
              <a:latin typeface="Verdan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215" y="1438055"/>
            <a:ext cx="1880385" cy="2223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3352799"/>
            <a:ext cx="1151806" cy="1360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044" y="3536826"/>
            <a:ext cx="735511" cy="1309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1419021"/>
            <a:ext cx="1411870" cy="21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7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Program Expectations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9600" y="16764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Collegiality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Dedication to the profession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Focus on post-program teaching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3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LLM Democratic Governance &amp; Rule of Law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315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3" y="1295400"/>
            <a:ext cx="5105397" cy="899042"/>
          </a:xfrm>
        </p:spPr>
        <p:txBody>
          <a:bodyPr/>
          <a:lstStyle/>
          <a:p>
            <a:r>
              <a:rPr lang="en-US" sz="2400" b="1" dirty="0" smtClean="0"/>
              <a:t>LLM Program Background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40EEC-20E4-CD4E-9478-80EC2E645A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50" name="Picture 2" descr="C:\Users\m-smith.56\Desktop\LLM 2018-19 Photos\Cincinnati and the Underground Railroad Museum\IMG_17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26" t="24150" r="6447" b="5478"/>
          <a:stretch/>
        </p:blipFill>
        <p:spPr bwMode="auto">
          <a:xfrm>
            <a:off x="228603" y="2128874"/>
            <a:ext cx="2955101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-smith.56\Desktop\LLM 2018-19 Photos\Cincinnati and the Underground Railroad Museum\IMG_18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501"/>
          <a:stretch/>
        </p:blipFill>
        <p:spPr bwMode="auto">
          <a:xfrm>
            <a:off x="748493" y="4343400"/>
            <a:ext cx="2201181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-smith.56\Desktop\LLM 2018-19 Photos\Allen County Court\20181019_105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06000" y="-3532188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-smith.56\Desktop\LLM 2018-19 Photos\Allen County Court\20181019_1058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" t="21924" r="8801"/>
          <a:stretch/>
        </p:blipFill>
        <p:spPr bwMode="auto">
          <a:xfrm>
            <a:off x="5203132" y="4182066"/>
            <a:ext cx="372467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-smith.56\Desktop\LLM 2018-19 Photos\F&amp;M Picnic\20180811_1209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99" t="38465" r="3569"/>
          <a:stretch/>
        </p:blipFill>
        <p:spPr bwMode="auto">
          <a:xfrm rot="5400000">
            <a:off x="2456268" y="3096350"/>
            <a:ext cx="3499941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-smith.56\Desktop\LLM 2018-19 Photos\Pumpkin Carving\20181019_18373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67"/>
          <a:stretch/>
        </p:blipFill>
        <p:spPr bwMode="auto">
          <a:xfrm>
            <a:off x="5234663" y="1967011"/>
            <a:ext cx="347568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9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LLM Program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Began in 2007</a:t>
            </a:r>
          </a:p>
          <a:p>
            <a:r>
              <a:rPr lang="en-US" dirty="0" smtClean="0"/>
              <a:t>200 students</a:t>
            </a:r>
          </a:p>
          <a:p>
            <a:r>
              <a:rPr lang="en-US" dirty="0" smtClean="0"/>
              <a:t>39 countries</a:t>
            </a:r>
          </a:p>
          <a:p>
            <a:r>
              <a:rPr lang="en-US" dirty="0" smtClean="0"/>
              <a:t>Designed for foreign lawyers practicing in the public sector committed to promoting governance and law reforms in their home countries.</a:t>
            </a:r>
          </a:p>
          <a:p>
            <a:r>
              <a:rPr lang="en-US" dirty="0" smtClean="0"/>
              <a:t>Goal: Create leaders developing better democratic governance and rule of law principles around the world.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1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in the LLM Program?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5029199"/>
          </a:xfrm>
        </p:spPr>
        <p:txBody>
          <a:bodyPr>
            <a:noAutofit/>
          </a:bodyPr>
          <a:lstStyle/>
          <a:p>
            <a:r>
              <a:rPr lang="en-US" sz="2400" dirty="0" smtClean="0"/>
              <a:t>Lectures are not used as a method of instruction in the law classroom</a:t>
            </a:r>
          </a:p>
          <a:p>
            <a:r>
              <a:rPr lang="en-US" sz="2400" dirty="0" smtClean="0"/>
              <a:t>Students are required to prepare readings or other material prior to class</a:t>
            </a:r>
          </a:p>
          <a:p>
            <a:r>
              <a:rPr lang="en-US" sz="2400" dirty="0" smtClean="0"/>
              <a:t>Students are expected to engage in discussions and pointed questioning</a:t>
            </a:r>
          </a:p>
          <a:p>
            <a:r>
              <a:rPr lang="en-US" sz="2400" dirty="0" smtClean="0"/>
              <a:t>By studying under leading professors in the field of democratic governance and rule of law, students are prepared to incorporate critical thinking skills into their own law school classrooms</a:t>
            </a:r>
          </a:p>
          <a:p>
            <a:r>
              <a:rPr lang="en-US" sz="2400" dirty="0" smtClean="0"/>
              <a:t>Students are exposed to lectures and materials they could one day teach at their home university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438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LLM Requirements </a:t>
            </a:r>
            <a:r>
              <a:rPr lang="en-US" sz="2800" b="1" dirty="0" smtClean="0"/>
              <a:t>(24 credits)</a:t>
            </a:r>
            <a:endParaRPr lang="en-US" sz="28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9600" y="16764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Fall Semester:</a:t>
            </a:r>
          </a:p>
          <a:p>
            <a:pPr marL="914400" lvl="1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Comparative Constitutional Law</a:t>
            </a:r>
          </a:p>
          <a:p>
            <a:pPr marL="914400" lvl="1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Comparative Administrative Law</a:t>
            </a:r>
          </a:p>
          <a:p>
            <a:pPr marL="914400" lvl="1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Introduction to the Rule of Law in the American Context</a:t>
            </a:r>
          </a:p>
          <a:p>
            <a:pPr marL="914400" lvl="1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Public Issues in Transitional Democracies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J-Term</a:t>
            </a:r>
          </a:p>
          <a:p>
            <a:pPr marL="914400" lvl="1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Select Topics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Spring Semester</a:t>
            </a:r>
          </a:p>
          <a:p>
            <a:pPr marL="914400" lvl="1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Private Issues in Transitional Democracies</a:t>
            </a:r>
          </a:p>
          <a:p>
            <a:pPr marL="914400" lvl="1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Competitiveness and Corruption</a:t>
            </a:r>
          </a:p>
          <a:p>
            <a:pPr marL="914400" lvl="1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Rule of Law Seminar</a:t>
            </a:r>
          </a:p>
          <a:p>
            <a:pPr marL="914400" lvl="1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Elective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5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Fall Semester Schedule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3753358"/>
              </p:ext>
            </p:extLst>
          </p:nvPr>
        </p:nvGraphicFramePr>
        <p:xfrm>
          <a:off x="838200" y="1295400"/>
          <a:ext cx="6981713" cy="5394960"/>
        </p:xfrm>
        <a:graphic>
          <a:graphicData uri="http://schemas.openxmlformats.org/presentationml/2006/ole">
            <p:oleObj spid="_x0000_s1050" name="Acrobat Document" r:id="rId3" imgW="10060560" imgH="7774200" progId="Acrobat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57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35859" y="1524000"/>
            <a:ext cx="8960224" cy="917575"/>
          </a:xfrm>
        </p:spPr>
        <p:txBody>
          <a:bodyPr/>
          <a:lstStyle/>
          <a:p>
            <a:r>
              <a:rPr lang="en-US" b="1" dirty="0" smtClean="0">
                <a:latin typeface="Verdana" charset="0"/>
                <a:ea typeface="ヒラギノ角ゴ Pro W3" charset="0"/>
                <a:cs typeface="ヒラギノ角ゴ Pro W3" charset="0"/>
              </a:rPr>
              <a:t>Contact Information</a:t>
            </a:r>
            <a:endParaRPr lang="en-US" b="1" dirty="0"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382000" cy="3733800"/>
          </a:xfrm>
        </p:spPr>
        <p:txBody>
          <a:bodyPr/>
          <a:lstStyle/>
          <a:p>
            <a:pPr algn="l">
              <a:spcAft>
                <a:spcPts val="2400"/>
              </a:spcAft>
            </a:pPr>
            <a:r>
              <a:rPr lang="en-US" sz="2600" dirty="0" smtClean="0">
                <a:solidFill>
                  <a:schemeClr val="tx1"/>
                </a:solidFill>
              </a:rPr>
              <a:t>Email: </a:t>
            </a:r>
            <a:r>
              <a:rPr lang="en-US" sz="2600" dirty="0" smtClean="0">
                <a:solidFill>
                  <a:schemeClr val="tx1"/>
                </a:solidFill>
                <a:hlinkClick r:id="rId2"/>
              </a:rPr>
              <a:t>llm@onu.edu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l">
              <a:spcAft>
                <a:spcPts val="2400"/>
              </a:spcAft>
            </a:pPr>
            <a:r>
              <a:rPr lang="en-US" sz="2600" dirty="0" smtClean="0">
                <a:solidFill>
                  <a:schemeClr val="tx1"/>
                </a:solidFill>
              </a:rPr>
              <a:t>Application Website: llm.onu.edu</a:t>
            </a:r>
          </a:p>
          <a:p>
            <a:pPr algn="l">
              <a:spcAft>
                <a:spcPts val="2400"/>
              </a:spcAft>
            </a:pPr>
            <a:r>
              <a:rPr lang="en-US" sz="2600" dirty="0">
                <a:solidFill>
                  <a:schemeClr val="tx1"/>
                </a:solidFill>
              </a:rPr>
              <a:t>Website: https://www.onu.edu/ruleoflaw/kosovo_llm_program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l">
              <a:spcAft>
                <a:spcPts val="2400"/>
              </a:spcAft>
            </a:pPr>
            <a:r>
              <a:rPr lang="en-US" sz="2600" dirty="0" smtClean="0">
                <a:solidFill>
                  <a:schemeClr val="tx1"/>
                </a:solidFill>
              </a:rPr>
              <a:t>Facebook:  Ohio Northern University LLM – Rule of Law 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3AD5F92-7D56-1C46-8CE7-CC28041DF664}" type="slidenum">
              <a:rPr lang="en-US" sz="1200">
                <a:solidFill>
                  <a:srgbClr val="10253F"/>
                </a:solidFill>
                <a:latin typeface="Verdana" charset="0"/>
              </a:rPr>
              <a:pPr eaLnBrk="1" hangingPunct="1"/>
              <a:t>18</a:t>
            </a:fld>
            <a:endParaRPr lang="en-US" sz="1200">
              <a:solidFill>
                <a:srgbClr val="10253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erson\Desktop\LLM Grads\Blank Map.png"/>
          <p:cNvPicPr>
            <a:picLocks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85787" y="838200"/>
            <a:ext cx="7972425" cy="3412496"/>
            <a:chOff x="409575" y="1151252"/>
            <a:chExt cx="7972425" cy="3412496"/>
          </a:xfrm>
        </p:grpSpPr>
        <p:sp>
          <p:nvSpPr>
            <p:cNvPr id="7" name="Rectangle 6"/>
            <p:cNvSpPr/>
            <p:nvPr/>
          </p:nvSpPr>
          <p:spPr>
            <a:xfrm>
              <a:off x="838200" y="1456051"/>
              <a:ext cx="7019925" cy="2811149"/>
            </a:xfrm>
            <a:prstGeom prst="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409575" y="1151252"/>
              <a:ext cx="6991350" cy="2811148"/>
            </a:xfrm>
            <a:prstGeom prst="rect">
              <a:avLst/>
            </a:prstGeom>
            <a:solidFill>
              <a:srgbClr val="F05133"/>
            </a:solidFill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800" b="1" dirty="0" smtClean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7171" name="Picture 3" descr="P:\Law Center DG &amp; ROL\Center Logo\CDGROLv2highres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752600"/>
              <a:ext cx="7010400" cy="281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698" y="4402188"/>
            <a:ext cx="2286000" cy="229231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1" t="7626" r="36380" b="10168"/>
          <a:stretch/>
        </p:blipFill>
        <p:spPr bwMode="auto">
          <a:xfrm>
            <a:off x="5181600" y="4437530"/>
            <a:ext cx="220301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035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" y="4267200"/>
            <a:ext cx="6934199" cy="106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100" b="1" dirty="0" smtClean="0"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en-US" sz="3100" b="1" dirty="0" smtClean="0"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en-US" sz="3100" b="1" dirty="0" smtClean="0"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 </a:t>
            </a:r>
            <a:r>
              <a:rPr lang="en-US" sz="3100" b="1" dirty="0"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in Legal Pedagogy &amp; Instruction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758"/>
            <a:ext cx="4724400" cy="827046"/>
          </a:xfrm>
        </p:spPr>
        <p:txBody>
          <a:bodyPr/>
          <a:lstStyle/>
          <a:p>
            <a:r>
              <a:rPr lang="en-US" sz="2400" b="1" dirty="0" smtClean="0"/>
              <a:t>Pedagogy Program Background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40EEC-20E4-CD4E-9478-80EC2E645A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5" name="Picture 3" descr="C:\Users\m-smith.56\Desktop\LLM 2018-19 Photos\Legal Pedagogy Lunch 10-16\IMG_18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42"/>
          <a:stretch/>
        </p:blipFill>
        <p:spPr bwMode="auto">
          <a:xfrm>
            <a:off x="2659047" y="2377440"/>
            <a:ext cx="2535525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-smith.56\Desktop\LLM 2018-19 Photos\Legal Pedagogy BBQ Prof Ward's House\20181013_165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60"/>
          <a:stretch/>
        </p:blipFill>
        <p:spPr bwMode="auto">
          <a:xfrm>
            <a:off x="4567002" y="4267200"/>
            <a:ext cx="4066649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-smith.56\Desktop\LLM 2018-19 Photos\Kosovo Cr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36" t="20057" r="15947" b="5920"/>
          <a:stretch/>
        </p:blipFill>
        <p:spPr bwMode="auto">
          <a:xfrm>
            <a:off x="5943600" y="1497724"/>
            <a:ext cx="2690051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m-smith.56\Desktop\LLM 2018-19 Photos\Pedagogy Happy Hour\20180927_1617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87" t="22884" r="4001"/>
          <a:stretch/>
        </p:blipFill>
        <p:spPr bwMode="auto">
          <a:xfrm>
            <a:off x="304800" y="4800600"/>
            <a:ext cx="362201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may contain: LizÃ« Rexhepi, smiling, sitting and indo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13" t="35827" r="20878"/>
          <a:stretch/>
        </p:blipFill>
        <p:spPr bwMode="auto">
          <a:xfrm>
            <a:off x="394445" y="2137804"/>
            <a:ext cx="166295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76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KLFID 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4952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State Department-funded  KLFID Program </a:t>
            </a:r>
            <a:r>
              <a:rPr lang="en-US" dirty="0" smtClean="0"/>
              <a:t>began in 2016 </a:t>
            </a:r>
          </a:p>
          <a:p>
            <a:r>
              <a:rPr lang="en-US" dirty="0"/>
              <a:t>S</a:t>
            </a:r>
            <a:r>
              <a:rPr lang="en-US" dirty="0" smtClean="0"/>
              <a:t>pecialized instruction</a:t>
            </a:r>
          </a:p>
          <a:p>
            <a:r>
              <a:rPr lang="en-US" dirty="0"/>
              <a:t>E</a:t>
            </a:r>
            <a:r>
              <a:rPr lang="en-US" dirty="0" smtClean="0"/>
              <a:t>xperiential </a:t>
            </a:r>
            <a:r>
              <a:rPr lang="en-US" dirty="0"/>
              <a:t>learning related to legal education and pedagogy with the LL.M.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to give law professors the specific skills necessary to be more effective in the </a:t>
            </a:r>
            <a:r>
              <a:rPr lang="en-US" dirty="0" smtClean="0"/>
              <a:t>classroom: </a:t>
            </a:r>
          </a:p>
          <a:p>
            <a:pPr lvl="1"/>
            <a:r>
              <a:rPr lang="en-US" dirty="0" smtClean="0"/>
              <a:t>Course </a:t>
            </a:r>
            <a:r>
              <a:rPr lang="en-US" dirty="0"/>
              <a:t>design, </a:t>
            </a:r>
            <a:endParaRPr lang="en-US" dirty="0" smtClean="0"/>
          </a:p>
          <a:p>
            <a:pPr lvl="1"/>
            <a:r>
              <a:rPr lang="en-US" dirty="0" smtClean="0"/>
              <a:t>Student </a:t>
            </a:r>
            <a:r>
              <a:rPr lang="en-US" dirty="0"/>
              <a:t>assessment, </a:t>
            </a:r>
            <a:endParaRPr lang="en-US" dirty="0" smtClean="0"/>
          </a:p>
          <a:p>
            <a:pPr lvl="1"/>
            <a:r>
              <a:rPr lang="en-US" dirty="0" smtClean="0"/>
              <a:t>Experiential </a:t>
            </a:r>
            <a:r>
              <a:rPr lang="en-US" dirty="0"/>
              <a:t>learning and </a:t>
            </a:r>
            <a:endParaRPr lang="en-US" dirty="0" smtClean="0"/>
          </a:p>
          <a:p>
            <a:pPr lvl="1"/>
            <a:r>
              <a:rPr lang="en-US" dirty="0" smtClean="0"/>
              <a:t>Classroom-instruction </a:t>
            </a:r>
            <a:r>
              <a:rPr lang="en-US" dirty="0"/>
              <a:t>methodology.</a:t>
            </a:r>
          </a:p>
        </p:txBody>
      </p:sp>
    </p:spTree>
    <p:extLst>
      <p:ext uri="{BB962C8B-B14F-4D97-AF65-F5344CB8AC3E}">
        <p14:creationId xmlns:p14="http://schemas.microsoft.com/office/powerpoint/2010/main" xmlns="" val="8239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35859" y="1524000"/>
            <a:ext cx="8960224" cy="917575"/>
          </a:xfrm>
        </p:spPr>
        <p:txBody>
          <a:bodyPr/>
          <a:lstStyle/>
          <a:p>
            <a:r>
              <a:rPr lang="en-US" b="1" dirty="0" smtClean="0">
                <a:latin typeface="Verdana" charset="0"/>
                <a:ea typeface="ヒラギノ角ゴ Pro W3" charset="0"/>
                <a:cs typeface="ヒラギノ角ゴ Pro W3" charset="0"/>
              </a:rPr>
              <a:t>Program Overview</a:t>
            </a:r>
            <a:endParaRPr lang="en-US" b="1" dirty="0"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382000" cy="3886200"/>
          </a:xfrm>
        </p:spPr>
        <p:txBody>
          <a:bodyPr/>
          <a:lstStyle/>
          <a:p>
            <a:pPr algn="l">
              <a:spcAft>
                <a:spcPts val="2400"/>
              </a:spcAft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Three required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courses (6 credits)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Seminar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in Legal Pedagogy &amp; Instruction </a:t>
            </a:r>
            <a:endParaRPr lang="en-US" sz="3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Legal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Pedagogy: Course Design &amp; Delivery </a:t>
            </a:r>
            <a:endParaRPr lang="en-US" sz="3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Legal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Pedagogy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Practicum</a:t>
            </a:r>
            <a:endParaRPr lang="en-US" sz="3200" dirty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3AD5F92-7D56-1C46-8CE7-CC28041DF664}" type="slidenum">
              <a:rPr lang="en-US" sz="1200">
                <a:solidFill>
                  <a:srgbClr val="10253F"/>
                </a:solidFill>
                <a:latin typeface="Verdana" charset="0"/>
              </a:rPr>
              <a:pPr eaLnBrk="1" hangingPunct="1"/>
              <a:t>5</a:t>
            </a:fld>
            <a:endParaRPr lang="en-US" sz="1200">
              <a:solidFill>
                <a:srgbClr val="10253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7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Seminar in Legal Pedagogy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9600" y="16764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0" fontAlgn="base" latinLnBrk="0" hangingPunct="0"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Meets one day per week – 2 hours per class session</a:t>
            </a:r>
          </a:p>
          <a:p>
            <a:pPr marL="457200" marR="0" lvl="0" indent="-457200" algn="l" defTabSz="457200" rtl="0" eaLnBrk="0" fontAlgn="base" latinLnBrk="0" hangingPunct="0"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Intensive review of concepts and theories about teaching law</a:t>
            </a:r>
          </a:p>
          <a:p>
            <a:pPr marL="457200" marR="0" lvl="0" indent="-457200" algn="l" defTabSz="457200" rtl="0" eaLnBrk="0" fontAlgn="base" latinLnBrk="0" hangingPunct="0"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Preparation and thought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key to success</a:t>
            </a:r>
          </a:p>
          <a:p>
            <a:pPr marL="457200" marR="0" lvl="0" indent="-457200" algn="l" defTabSz="457200" rtl="0" eaLnBrk="0" fontAlgn="base" latinLnBrk="0" hangingPunct="0"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Course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grade: pass/fail basis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7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Legal Pedagogy: Course Design &amp; Delivery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9600" y="16764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Intensive January-term course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Students design and teach a 1.5-2 hour class on a given subject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Must select supplemental materials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Use teaching methods learned and observed during fall semester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Course grade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8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Pedagogy: Practicum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28600" y="1676400"/>
            <a:ext cx="472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ckwell"/>
                <a:ea typeface="ヒラギノ角ゴ Pro W3" charset="-128"/>
                <a:cs typeface="Rockwel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Spring Semester</a:t>
            </a:r>
          </a:p>
          <a:p>
            <a:pPr marL="457200" indent="-457200" algn="l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Assigned to ONU law professor as mentor</a:t>
            </a:r>
          </a:p>
          <a:p>
            <a:pPr marL="457200" indent="-457200" algn="l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Work with your professor on how to participate with class preparation and delivery</a:t>
            </a:r>
          </a:p>
          <a:p>
            <a:pPr marL="457200" indent="-457200" algn="l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Course grade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636" y="2286000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8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18262" cy="1143000"/>
          </a:xfrm>
        </p:spPr>
        <p:txBody>
          <a:bodyPr/>
          <a:lstStyle/>
          <a:p>
            <a:r>
              <a:rPr lang="en-US" sz="36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Program Coordinator Meetings</a:t>
            </a:r>
            <a:endParaRPr lang="en-US" sz="3600" b="1" dirty="0"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538" y="1600200"/>
            <a:ext cx="6418262" cy="480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Meet with Pedagogy Program Coordinator in regularly scheduled meetings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Contemporaneous evaluation of program goals, participant progress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Discussion of career goals in teaching, how the program can help foster those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5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F7873B1-5960-8B4E-9B5F-87B1E96398BB}" type="slidenum">
              <a:rPr lang="en-US" sz="1200">
                <a:solidFill>
                  <a:srgbClr val="000000"/>
                </a:solidFill>
                <a:latin typeface="Verdana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1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ictorial 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448</Words>
  <Application>Microsoft Office PowerPoint</Application>
  <PresentationFormat>On-screen Show (4:3)</PresentationFormat>
  <Paragraphs>88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2_Office Theme</vt:lpstr>
      <vt:lpstr>office1</vt:lpstr>
      <vt:lpstr>3_Office Theme</vt:lpstr>
      <vt:lpstr>pictorial 4-3</vt:lpstr>
      <vt:lpstr>Acrobat Document</vt:lpstr>
      <vt:lpstr>Slide 1</vt:lpstr>
      <vt:lpstr> Certificate Program in Legal Pedagogy &amp; Instruction </vt:lpstr>
      <vt:lpstr>Pedagogy Program Background</vt:lpstr>
      <vt:lpstr>KLFID Background</vt:lpstr>
      <vt:lpstr>Program Overview</vt:lpstr>
      <vt:lpstr>Seminar in Legal Pedagogy</vt:lpstr>
      <vt:lpstr>Legal Pedagogy: Course Design &amp; Delivery</vt:lpstr>
      <vt:lpstr>Legal Pedagogy: Practicum</vt:lpstr>
      <vt:lpstr>Program Coordinator Meetings</vt:lpstr>
      <vt:lpstr>Other Activities</vt:lpstr>
      <vt:lpstr>Program Expectations</vt:lpstr>
      <vt:lpstr>LLM Democratic Governance &amp; Rule of Law</vt:lpstr>
      <vt:lpstr>LLM Program Background</vt:lpstr>
      <vt:lpstr>LLM Program Background</vt:lpstr>
      <vt:lpstr>Why study in the LLM Program? </vt:lpstr>
      <vt:lpstr>LLM Requirements (24 credits)</vt:lpstr>
      <vt:lpstr>Sample Fall Semester Schedule</vt:lpstr>
      <vt:lpstr>Contact Information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Fenton, Howard</dc:creator>
  <cp:lastModifiedBy>UGJ8</cp:lastModifiedBy>
  <cp:revision>106</cp:revision>
  <cp:lastPrinted>2016-01-25T20:40:37Z</cp:lastPrinted>
  <dcterms:created xsi:type="dcterms:W3CDTF">2016-01-21T15:21:50Z</dcterms:created>
  <dcterms:modified xsi:type="dcterms:W3CDTF">2019-03-05T13:35:31Z</dcterms:modified>
</cp:coreProperties>
</file>